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27"/>
  </p:notesMasterIdLst>
  <p:handoutMasterIdLst>
    <p:handoutMasterId r:id="rId28"/>
  </p:handoutMasterIdLst>
  <p:sldIdLst>
    <p:sldId id="256" r:id="rId5"/>
    <p:sldId id="310" r:id="rId6"/>
    <p:sldId id="283" r:id="rId7"/>
    <p:sldId id="262" r:id="rId8"/>
    <p:sldId id="272" r:id="rId9"/>
    <p:sldId id="309" r:id="rId10"/>
    <p:sldId id="301" r:id="rId11"/>
    <p:sldId id="308" r:id="rId12"/>
    <p:sldId id="303" r:id="rId13"/>
    <p:sldId id="304" r:id="rId14"/>
    <p:sldId id="305" r:id="rId15"/>
    <p:sldId id="307" r:id="rId16"/>
    <p:sldId id="311" r:id="rId17"/>
    <p:sldId id="339" r:id="rId18"/>
    <p:sldId id="259" r:id="rId19"/>
    <p:sldId id="312" r:id="rId20"/>
    <p:sldId id="257" r:id="rId21"/>
    <p:sldId id="315" r:id="rId22"/>
    <p:sldId id="258" r:id="rId23"/>
    <p:sldId id="261" r:id="rId24"/>
    <p:sldId id="314" r:id="rId25"/>
    <p:sldId id="324" r:id="rId26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Monotype Corsiva" panose="03010101010201010101" pitchFamily="66" charset="0"/>
      <p:italic r:id="rId37"/>
    </p:embeddedFont>
    <p:embeddedFont>
      <p:font typeface="Nirmala UI" panose="020B0502040204020203" pitchFamily="34" charset="0"/>
      <p:regular r:id="rId38"/>
      <p:bold r:id="rId39"/>
    </p:embeddedFont>
    <p:embeddedFont>
      <p:font typeface="Nirmala UI Semilight" panose="020B0402040204020203" pitchFamily="34" charset="0"/>
      <p:regular r:id="rId40"/>
    </p:embeddedFont>
    <p:embeddedFont>
      <p:font typeface="Raleway" pitchFamily="2" charset="0"/>
      <p:regular r:id="rId41"/>
      <p:bold r:id="rId42"/>
      <p:italic r:id="rId43"/>
      <p:boldItalic r:id="rId44"/>
    </p:embeddedFont>
    <p:embeddedFont>
      <p:font typeface="Wingdings 2" panose="05020102010507070707" pitchFamily="18" charset="2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A5CDF0-9FED-2EED-00B7-55C6BC7F0F83}" name="Boyd Moses Crystal" initials="BC" userId="S::boydmosesc@pcsb.org::e113ddec-ad30-4df6-8df5-3356f5b2b29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Brown" initials="AB" lastIdx="0" clrIdx="0">
    <p:extLst>
      <p:ext uri="{19B8F6BF-5375-455C-9EA6-DF929625EA0E}">
        <p15:presenceInfo xmlns:p15="http://schemas.microsoft.com/office/powerpoint/2012/main" userId="Amy Brow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6FD930-61DB-4BC3-A7E4-2BE178319BFF}" v="11" dt="2022-08-30T11:49:28.318"/>
    <p1510:client id="{A421712B-3946-42A4-A5FC-A4A1E18267C1}" v="1295" dt="2022-08-30T01:48:11.790"/>
  </p1510:revLst>
</p1510:revInfo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70823" autoAdjust="0"/>
  </p:normalViewPr>
  <p:slideViewPr>
    <p:cSldViewPr snapToGrid="0">
      <p:cViewPr varScale="1">
        <p:scale>
          <a:sx n="62" d="100"/>
          <a:sy n="62" d="100"/>
        </p:scale>
        <p:origin x="13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20866141732287"/>
          <c:y val="6.3088892435168645E-2"/>
          <c:w val="0.63399984857662028"/>
          <c:h val="0.6196246627368734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68B-46CB-A47F-A01B1D4740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68B-46CB-A47F-A01B1D4740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68B-46CB-A47F-A01B1D4740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68B-46CB-A47F-A01B1D4740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Supplemental Hours for Parent Community Liaison</c:v>
                </c:pt>
                <c:pt idx="1">
                  <c:v>Consultants for Parent Workshops</c:v>
                </c:pt>
                <c:pt idx="2">
                  <c:v>Teachers Stipends to Provide Parent Training</c:v>
                </c:pt>
                <c:pt idx="3">
                  <c:v>Family Engagement Resources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#,##0.00">
                  <c:v>0</c:v>
                </c:pt>
                <c:pt idx="1">
                  <c:v>0</c:v>
                </c:pt>
                <c:pt idx="2">
                  <c:v>12000</c:v>
                </c:pt>
                <c:pt idx="3" formatCode="#,##0.00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8B-46CB-A47F-A01B1D4740C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91D69F-26AA-40E2-BAA4-A4C23690217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9068DB-B619-46E9-8A9F-C5B5254D6185}">
      <dgm:prSet custT="1"/>
      <dgm:spPr/>
      <dgm:t>
        <a:bodyPr/>
        <a:lstStyle/>
        <a:p>
          <a:r>
            <a:rPr lang="en-US" sz="1600" dirty="0" err="1"/>
            <a:t>Recibir</a:t>
          </a:r>
          <a:endParaRPr lang="en-US" sz="2400" dirty="0"/>
        </a:p>
      </dgm:t>
    </dgm:pt>
    <dgm:pt modelId="{6BE8667F-C812-4DD8-8A2D-A6EB240ED42B}" type="parTrans" cxnId="{EB427C13-F6E5-4EFD-8195-2718FA4D80DA}">
      <dgm:prSet/>
      <dgm:spPr/>
      <dgm:t>
        <a:bodyPr/>
        <a:lstStyle/>
        <a:p>
          <a:endParaRPr lang="en-US"/>
        </a:p>
      </dgm:t>
    </dgm:pt>
    <dgm:pt modelId="{96ABE640-CADC-47CD-9531-362225A15F03}" type="sibTrans" cxnId="{EB427C13-F6E5-4EFD-8195-2718FA4D80DA}">
      <dgm:prSet/>
      <dgm:spPr/>
      <dgm:t>
        <a:bodyPr/>
        <a:lstStyle/>
        <a:p>
          <a:endParaRPr lang="en-US"/>
        </a:p>
      </dgm:t>
    </dgm:pt>
    <dgm:pt modelId="{602B8A97-C866-4A71-A96E-7BA353D4B1A2}">
      <dgm:prSet custT="1"/>
      <dgm:spPr/>
      <dgm:t>
        <a:bodyPr/>
        <a:lstStyle/>
        <a:p>
          <a:r>
            <a:rPr lang="es-ES" sz="1050" dirty="0"/>
            <a:t>Recibir información sobre el nivel de rendimiento de su hijo en las evaluaciones de Lectura / Artes del Lenguaje, Escritura, Matemáticas y Ciencias. </a:t>
          </a:r>
          <a:endParaRPr lang="en-US" sz="3600" dirty="0"/>
        </a:p>
      </dgm:t>
    </dgm:pt>
    <dgm:pt modelId="{6033A48A-2C3D-42F9-B754-0DB6628D5E74}" type="parTrans" cxnId="{7B286EEA-10E7-47C7-84A1-AEEA00C72F8C}">
      <dgm:prSet/>
      <dgm:spPr/>
      <dgm:t>
        <a:bodyPr/>
        <a:lstStyle/>
        <a:p>
          <a:endParaRPr lang="en-US"/>
        </a:p>
      </dgm:t>
    </dgm:pt>
    <dgm:pt modelId="{AF0B0D1E-D80D-44A2-BDD5-60B06A2D3F28}" type="sibTrans" cxnId="{7B286EEA-10E7-47C7-84A1-AEEA00C72F8C}">
      <dgm:prSet/>
      <dgm:spPr/>
      <dgm:t>
        <a:bodyPr/>
        <a:lstStyle/>
        <a:p>
          <a:endParaRPr lang="en-US"/>
        </a:p>
      </dgm:t>
    </dgm:pt>
    <dgm:pt modelId="{B7FB80CA-207E-4DBD-AE42-6F17E39B2BD5}">
      <dgm:prSet custT="1"/>
      <dgm:spPr/>
      <dgm:t>
        <a:bodyPr/>
        <a:lstStyle/>
        <a:p>
          <a:r>
            <a:rPr lang="en-US" sz="1200" dirty="0" err="1"/>
            <a:t>Solicitar</a:t>
          </a:r>
          <a:r>
            <a:rPr lang="en-US" sz="1200" dirty="0"/>
            <a:t> y </a:t>
          </a:r>
          <a:r>
            <a:rPr lang="en-US" sz="1200" dirty="0" err="1"/>
            <a:t>recibir</a:t>
          </a:r>
          <a:endParaRPr lang="en-US" sz="3600" dirty="0"/>
        </a:p>
      </dgm:t>
    </dgm:pt>
    <dgm:pt modelId="{E6D3E141-6613-4572-AF12-7DC809006421}" type="parTrans" cxnId="{6E9E783F-5287-4D7C-9B73-F350FA8D1F40}">
      <dgm:prSet/>
      <dgm:spPr/>
      <dgm:t>
        <a:bodyPr/>
        <a:lstStyle/>
        <a:p>
          <a:endParaRPr lang="en-US"/>
        </a:p>
      </dgm:t>
    </dgm:pt>
    <dgm:pt modelId="{EDED52FE-01F5-417F-86DB-5534844CF01B}" type="sibTrans" cxnId="{6E9E783F-5287-4D7C-9B73-F350FA8D1F40}">
      <dgm:prSet/>
      <dgm:spPr/>
      <dgm:t>
        <a:bodyPr/>
        <a:lstStyle/>
        <a:p>
          <a:endParaRPr lang="en-US"/>
        </a:p>
      </dgm:t>
    </dgm:pt>
    <dgm:pt modelId="{8628DE50-7A2E-4F41-937D-D956C7E5E815}">
      <dgm:prSet custT="1"/>
      <dgm:spPr/>
      <dgm:t>
        <a:bodyPr/>
        <a:lstStyle/>
        <a:p>
          <a:r>
            <a:rPr lang="es-ES" sz="1100" dirty="0"/>
            <a:t>Solicitar y recibir información sobre las calificaciones del maestro de su hijo y el personal complementario que trabaja con su hijo.</a:t>
          </a:r>
          <a:endParaRPr lang="en-US" sz="3600" dirty="0"/>
        </a:p>
      </dgm:t>
    </dgm:pt>
    <dgm:pt modelId="{55B3690F-8045-4CBD-B704-D8EB33FA581F}" type="parTrans" cxnId="{1B84777C-06D8-4762-BD6E-9B81F85CAA83}">
      <dgm:prSet/>
      <dgm:spPr/>
      <dgm:t>
        <a:bodyPr/>
        <a:lstStyle/>
        <a:p>
          <a:endParaRPr lang="en-US"/>
        </a:p>
      </dgm:t>
    </dgm:pt>
    <dgm:pt modelId="{609FDDE1-842B-4C0C-AE10-8C77AA45AC5A}" type="sibTrans" cxnId="{1B84777C-06D8-4762-BD6E-9B81F85CAA83}">
      <dgm:prSet/>
      <dgm:spPr/>
      <dgm:t>
        <a:bodyPr/>
        <a:lstStyle/>
        <a:p>
          <a:endParaRPr lang="en-US"/>
        </a:p>
      </dgm:t>
    </dgm:pt>
    <dgm:pt modelId="{CC35B4F0-DAC8-4E7D-9D8F-7B0DA389B262}">
      <dgm:prSet custT="1"/>
      <dgm:spPr/>
      <dgm:t>
        <a:bodyPr/>
        <a:lstStyle/>
        <a:p>
          <a:r>
            <a:rPr lang="en-US" sz="2000" dirty="0"/>
            <a:t>Ser</a:t>
          </a:r>
        </a:p>
      </dgm:t>
    </dgm:pt>
    <dgm:pt modelId="{ADE9DBE1-BF27-4C23-B2E8-1A8C1FF21832}" type="parTrans" cxnId="{AA727A01-6F48-41AB-AE9D-A5BEA04A03DE}">
      <dgm:prSet/>
      <dgm:spPr/>
      <dgm:t>
        <a:bodyPr/>
        <a:lstStyle/>
        <a:p>
          <a:endParaRPr lang="en-US"/>
        </a:p>
      </dgm:t>
    </dgm:pt>
    <dgm:pt modelId="{12DE42F1-A1D5-4F5F-B43E-F28C49FABA16}" type="sibTrans" cxnId="{AA727A01-6F48-41AB-AE9D-A5BEA04A03DE}">
      <dgm:prSet/>
      <dgm:spPr/>
      <dgm:t>
        <a:bodyPr/>
        <a:lstStyle/>
        <a:p>
          <a:endParaRPr lang="en-US"/>
        </a:p>
      </dgm:t>
    </dgm:pt>
    <dgm:pt modelId="{C33317C1-821B-4AE2-814D-306AC48CB2B3}">
      <dgm:prSet custT="1"/>
      <dgm:spPr/>
      <dgm:t>
        <a:bodyPr/>
        <a:lstStyle/>
        <a:p>
          <a:r>
            <a:rPr lang="es-ES" sz="1200" dirty="0"/>
            <a:t>Ser notificado de maestros no altamente calificados o fuera del campo en la escuela.</a:t>
          </a:r>
          <a:endParaRPr lang="en-US" sz="3600" dirty="0"/>
        </a:p>
      </dgm:t>
    </dgm:pt>
    <dgm:pt modelId="{544CC9BD-FAB7-4034-9E6E-EECD36731CD6}" type="parTrans" cxnId="{1867F48F-B0EE-4BCF-AA93-09328A8C513F}">
      <dgm:prSet/>
      <dgm:spPr/>
      <dgm:t>
        <a:bodyPr/>
        <a:lstStyle/>
        <a:p>
          <a:endParaRPr lang="en-US"/>
        </a:p>
      </dgm:t>
    </dgm:pt>
    <dgm:pt modelId="{9A31F976-0505-4A16-B1D5-4472587A0ADF}" type="sibTrans" cxnId="{1867F48F-B0EE-4BCF-AA93-09328A8C513F}">
      <dgm:prSet/>
      <dgm:spPr/>
      <dgm:t>
        <a:bodyPr/>
        <a:lstStyle/>
        <a:p>
          <a:endParaRPr lang="en-US"/>
        </a:p>
      </dgm:t>
    </dgm:pt>
    <dgm:pt modelId="{D5547973-4AC7-4503-B1CD-3EB6A74061E2}">
      <dgm:prSet custT="1"/>
      <dgm:spPr/>
      <dgm:t>
        <a:bodyPr/>
        <a:lstStyle/>
        <a:p>
          <a:r>
            <a:rPr lang="en-US" sz="2000" dirty="0"/>
            <a:t>Ser</a:t>
          </a:r>
        </a:p>
      </dgm:t>
    </dgm:pt>
    <dgm:pt modelId="{E6744DD8-D6F0-4B90-ABDB-3343D0469B80}" type="parTrans" cxnId="{7E26D529-DA12-4A46-9FD4-FC182514FD92}">
      <dgm:prSet/>
      <dgm:spPr/>
      <dgm:t>
        <a:bodyPr/>
        <a:lstStyle/>
        <a:p>
          <a:endParaRPr lang="en-US"/>
        </a:p>
      </dgm:t>
    </dgm:pt>
    <dgm:pt modelId="{DE000BD1-1B9A-4E02-8181-092AC3F04437}" type="sibTrans" cxnId="{7E26D529-DA12-4A46-9FD4-FC182514FD92}">
      <dgm:prSet/>
      <dgm:spPr/>
      <dgm:t>
        <a:bodyPr/>
        <a:lstStyle/>
        <a:p>
          <a:endParaRPr lang="en-US"/>
        </a:p>
      </dgm:t>
    </dgm:pt>
    <dgm:pt modelId="{46D627AF-1BD2-4786-AF31-BA9F851D02A0}">
      <dgm:prSet custT="1"/>
      <dgm:spPr/>
      <dgm:t>
        <a:bodyPr/>
        <a:lstStyle/>
        <a:p>
          <a:r>
            <a:rPr lang="es-ES" sz="1100" dirty="0"/>
            <a:t>Ser informado si su hijo es enseñado por un maestro no altamente calificado durante cuatro o más semanas consecutivas.</a:t>
          </a:r>
          <a:endParaRPr lang="en-US" sz="4000" dirty="0"/>
        </a:p>
      </dgm:t>
    </dgm:pt>
    <dgm:pt modelId="{F33019CE-2CEF-4293-904E-ED8739862F47}" type="parTrans" cxnId="{AAE3A63E-4EAA-4274-9FBE-6F03E8CA2DCB}">
      <dgm:prSet/>
      <dgm:spPr/>
      <dgm:t>
        <a:bodyPr/>
        <a:lstStyle/>
        <a:p>
          <a:endParaRPr lang="en-US"/>
        </a:p>
      </dgm:t>
    </dgm:pt>
    <dgm:pt modelId="{C486B893-FAC3-4641-BC67-780419439DBA}" type="sibTrans" cxnId="{AAE3A63E-4EAA-4274-9FBE-6F03E8CA2DCB}">
      <dgm:prSet/>
      <dgm:spPr/>
      <dgm:t>
        <a:bodyPr/>
        <a:lstStyle/>
        <a:p>
          <a:endParaRPr lang="en-US"/>
        </a:p>
      </dgm:t>
    </dgm:pt>
    <dgm:pt modelId="{C70EEDD3-997F-40F8-A3C4-0A420ECDB8D4}" type="pres">
      <dgm:prSet presAssocID="{F991D69F-26AA-40E2-BAA4-A4C236902175}" presName="Name0" presStyleCnt="0">
        <dgm:presLayoutVars>
          <dgm:dir/>
          <dgm:animLvl val="lvl"/>
          <dgm:resizeHandles val="exact"/>
        </dgm:presLayoutVars>
      </dgm:prSet>
      <dgm:spPr/>
    </dgm:pt>
    <dgm:pt modelId="{A69A78BB-89B0-4446-A13D-D858DEAEDA43}" type="pres">
      <dgm:prSet presAssocID="{EB9068DB-B619-46E9-8A9F-C5B5254D6185}" presName="linNode" presStyleCnt="0"/>
      <dgm:spPr/>
    </dgm:pt>
    <dgm:pt modelId="{0D6CA68F-E5ED-454D-B1FE-5DF71F8AC0B3}" type="pres">
      <dgm:prSet presAssocID="{EB9068DB-B619-46E9-8A9F-C5B5254D6185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495D83E3-DED0-4A09-B1A5-7DF0289802D2}" type="pres">
      <dgm:prSet presAssocID="{EB9068DB-B619-46E9-8A9F-C5B5254D6185}" presName="descendantText" presStyleLbl="alignNode1" presStyleIdx="0" presStyleCnt="4">
        <dgm:presLayoutVars>
          <dgm:bulletEnabled/>
        </dgm:presLayoutVars>
      </dgm:prSet>
      <dgm:spPr/>
    </dgm:pt>
    <dgm:pt modelId="{AAC02A95-D2CF-45E6-856F-C7C251476081}" type="pres">
      <dgm:prSet presAssocID="{96ABE640-CADC-47CD-9531-362225A15F03}" presName="sp" presStyleCnt="0"/>
      <dgm:spPr/>
    </dgm:pt>
    <dgm:pt modelId="{0CD99A73-9B41-4B56-977A-A6C4CD382237}" type="pres">
      <dgm:prSet presAssocID="{B7FB80CA-207E-4DBD-AE42-6F17E39B2BD5}" presName="linNode" presStyleCnt="0"/>
      <dgm:spPr/>
    </dgm:pt>
    <dgm:pt modelId="{418EEE20-A6D0-4CA4-A333-3B9C7168175F}" type="pres">
      <dgm:prSet presAssocID="{B7FB80CA-207E-4DBD-AE42-6F17E39B2BD5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8DDCC77A-DAE7-4E12-8E4E-66D8D2811F46}" type="pres">
      <dgm:prSet presAssocID="{B7FB80CA-207E-4DBD-AE42-6F17E39B2BD5}" presName="descendantText" presStyleLbl="alignNode1" presStyleIdx="1" presStyleCnt="4">
        <dgm:presLayoutVars>
          <dgm:bulletEnabled/>
        </dgm:presLayoutVars>
      </dgm:prSet>
      <dgm:spPr/>
    </dgm:pt>
    <dgm:pt modelId="{92E48405-BF4C-40B8-A21B-BFEA69758B11}" type="pres">
      <dgm:prSet presAssocID="{EDED52FE-01F5-417F-86DB-5534844CF01B}" presName="sp" presStyleCnt="0"/>
      <dgm:spPr/>
    </dgm:pt>
    <dgm:pt modelId="{6BC4B9B7-0B98-430B-89EC-353435B80FC5}" type="pres">
      <dgm:prSet presAssocID="{CC35B4F0-DAC8-4E7D-9D8F-7B0DA389B262}" presName="linNode" presStyleCnt="0"/>
      <dgm:spPr/>
    </dgm:pt>
    <dgm:pt modelId="{2976F985-A2C3-4C59-B8B1-C49C001F0CE6}" type="pres">
      <dgm:prSet presAssocID="{CC35B4F0-DAC8-4E7D-9D8F-7B0DA389B262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C6B89B84-C18F-47A6-A131-B47C2BF3021C}" type="pres">
      <dgm:prSet presAssocID="{CC35B4F0-DAC8-4E7D-9D8F-7B0DA389B262}" presName="descendantText" presStyleLbl="alignNode1" presStyleIdx="2" presStyleCnt="4">
        <dgm:presLayoutVars>
          <dgm:bulletEnabled/>
        </dgm:presLayoutVars>
      </dgm:prSet>
      <dgm:spPr/>
    </dgm:pt>
    <dgm:pt modelId="{C57FF7B9-8699-4E73-9E19-F91932A7F653}" type="pres">
      <dgm:prSet presAssocID="{12DE42F1-A1D5-4F5F-B43E-F28C49FABA16}" presName="sp" presStyleCnt="0"/>
      <dgm:spPr/>
    </dgm:pt>
    <dgm:pt modelId="{F3934318-E3BF-4AA9-9516-FE7B443555B9}" type="pres">
      <dgm:prSet presAssocID="{D5547973-4AC7-4503-B1CD-3EB6A74061E2}" presName="linNode" presStyleCnt="0"/>
      <dgm:spPr/>
    </dgm:pt>
    <dgm:pt modelId="{9653E162-1CC2-459B-BC79-3404DE926644}" type="pres">
      <dgm:prSet presAssocID="{D5547973-4AC7-4503-B1CD-3EB6A74061E2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43479D59-0A6C-4FC2-972B-04822DD5D18A}" type="pres">
      <dgm:prSet presAssocID="{D5547973-4AC7-4503-B1CD-3EB6A74061E2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AA727A01-6F48-41AB-AE9D-A5BEA04A03DE}" srcId="{F991D69F-26AA-40E2-BAA4-A4C236902175}" destId="{CC35B4F0-DAC8-4E7D-9D8F-7B0DA389B262}" srcOrd="2" destOrd="0" parTransId="{ADE9DBE1-BF27-4C23-B2E8-1A8C1FF21832}" sibTransId="{12DE42F1-A1D5-4F5F-B43E-F28C49FABA16}"/>
    <dgm:cxn modelId="{E635E411-9ACA-4490-A217-DB70B05A2F45}" type="presOf" srcId="{CC35B4F0-DAC8-4E7D-9D8F-7B0DA389B262}" destId="{2976F985-A2C3-4C59-B8B1-C49C001F0CE6}" srcOrd="0" destOrd="0" presId="urn:microsoft.com/office/officeart/2016/7/layout/VerticalHollowActionList"/>
    <dgm:cxn modelId="{EB427C13-F6E5-4EFD-8195-2718FA4D80DA}" srcId="{F991D69F-26AA-40E2-BAA4-A4C236902175}" destId="{EB9068DB-B619-46E9-8A9F-C5B5254D6185}" srcOrd="0" destOrd="0" parTransId="{6BE8667F-C812-4DD8-8A2D-A6EB240ED42B}" sibTransId="{96ABE640-CADC-47CD-9531-362225A15F03}"/>
    <dgm:cxn modelId="{C3B7531D-70BE-413B-9E1D-65D8DC5C6C27}" type="presOf" srcId="{EB9068DB-B619-46E9-8A9F-C5B5254D6185}" destId="{0D6CA68F-E5ED-454D-B1FE-5DF71F8AC0B3}" srcOrd="0" destOrd="0" presId="urn:microsoft.com/office/officeart/2016/7/layout/VerticalHollowActionList"/>
    <dgm:cxn modelId="{7E26D529-DA12-4A46-9FD4-FC182514FD92}" srcId="{F991D69F-26AA-40E2-BAA4-A4C236902175}" destId="{D5547973-4AC7-4503-B1CD-3EB6A74061E2}" srcOrd="3" destOrd="0" parTransId="{E6744DD8-D6F0-4B90-ABDB-3343D0469B80}" sibTransId="{DE000BD1-1B9A-4E02-8181-092AC3F04437}"/>
    <dgm:cxn modelId="{148D4D30-48D2-4BF8-86CF-CD3B07D73028}" type="presOf" srcId="{D5547973-4AC7-4503-B1CD-3EB6A74061E2}" destId="{9653E162-1CC2-459B-BC79-3404DE926644}" srcOrd="0" destOrd="0" presId="urn:microsoft.com/office/officeart/2016/7/layout/VerticalHollowActionList"/>
    <dgm:cxn modelId="{AAE3A63E-4EAA-4274-9FBE-6F03E8CA2DCB}" srcId="{D5547973-4AC7-4503-B1CD-3EB6A74061E2}" destId="{46D627AF-1BD2-4786-AF31-BA9F851D02A0}" srcOrd="0" destOrd="0" parTransId="{F33019CE-2CEF-4293-904E-ED8739862F47}" sibTransId="{C486B893-FAC3-4641-BC67-780419439DBA}"/>
    <dgm:cxn modelId="{6E9E783F-5287-4D7C-9B73-F350FA8D1F40}" srcId="{F991D69F-26AA-40E2-BAA4-A4C236902175}" destId="{B7FB80CA-207E-4DBD-AE42-6F17E39B2BD5}" srcOrd="1" destOrd="0" parTransId="{E6D3E141-6613-4572-AF12-7DC809006421}" sibTransId="{EDED52FE-01F5-417F-86DB-5534844CF01B}"/>
    <dgm:cxn modelId="{4462177C-91EE-4577-AAFB-BA6B09CA72ED}" type="presOf" srcId="{602B8A97-C866-4A71-A96E-7BA353D4B1A2}" destId="{495D83E3-DED0-4A09-B1A5-7DF0289802D2}" srcOrd="0" destOrd="0" presId="urn:microsoft.com/office/officeart/2016/7/layout/VerticalHollowActionList"/>
    <dgm:cxn modelId="{1B84777C-06D8-4762-BD6E-9B81F85CAA83}" srcId="{B7FB80CA-207E-4DBD-AE42-6F17E39B2BD5}" destId="{8628DE50-7A2E-4F41-937D-D956C7E5E815}" srcOrd="0" destOrd="0" parTransId="{55B3690F-8045-4CBD-B704-D8EB33FA581F}" sibTransId="{609FDDE1-842B-4C0C-AE10-8C77AA45AC5A}"/>
    <dgm:cxn modelId="{18B5EE89-9A0F-4C12-903B-C5203269D01E}" type="presOf" srcId="{46D627AF-1BD2-4786-AF31-BA9F851D02A0}" destId="{43479D59-0A6C-4FC2-972B-04822DD5D18A}" srcOrd="0" destOrd="0" presId="urn:microsoft.com/office/officeart/2016/7/layout/VerticalHollowActionList"/>
    <dgm:cxn modelId="{1867F48F-B0EE-4BCF-AA93-09328A8C513F}" srcId="{CC35B4F0-DAC8-4E7D-9D8F-7B0DA389B262}" destId="{C33317C1-821B-4AE2-814D-306AC48CB2B3}" srcOrd="0" destOrd="0" parTransId="{544CC9BD-FAB7-4034-9E6E-EECD36731CD6}" sibTransId="{9A31F976-0505-4A16-B1D5-4472587A0ADF}"/>
    <dgm:cxn modelId="{138D25AD-34AC-4272-B729-9FE1DA8F3CED}" type="presOf" srcId="{C33317C1-821B-4AE2-814D-306AC48CB2B3}" destId="{C6B89B84-C18F-47A6-A131-B47C2BF3021C}" srcOrd="0" destOrd="0" presId="urn:microsoft.com/office/officeart/2016/7/layout/VerticalHollowActionList"/>
    <dgm:cxn modelId="{AC12E2AF-0928-4029-B9DA-A1500C230A8B}" type="presOf" srcId="{8628DE50-7A2E-4F41-937D-D956C7E5E815}" destId="{8DDCC77A-DAE7-4E12-8E4E-66D8D2811F46}" srcOrd="0" destOrd="0" presId="urn:microsoft.com/office/officeart/2016/7/layout/VerticalHollowActionList"/>
    <dgm:cxn modelId="{461803CD-092D-4C14-9A96-3818878EA60C}" type="presOf" srcId="{B7FB80CA-207E-4DBD-AE42-6F17E39B2BD5}" destId="{418EEE20-A6D0-4CA4-A333-3B9C7168175F}" srcOrd="0" destOrd="0" presId="urn:microsoft.com/office/officeart/2016/7/layout/VerticalHollowActionList"/>
    <dgm:cxn modelId="{7B286EEA-10E7-47C7-84A1-AEEA00C72F8C}" srcId="{EB9068DB-B619-46E9-8A9F-C5B5254D6185}" destId="{602B8A97-C866-4A71-A96E-7BA353D4B1A2}" srcOrd="0" destOrd="0" parTransId="{6033A48A-2C3D-42F9-B754-0DB6628D5E74}" sibTransId="{AF0B0D1E-D80D-44A2-BDD5-60B06A2D3F28}"/>
    <dgm:cxn modelId="{A6D707F6-2729-4A57-A0B4-58D73C4B5B62}" type="presOf" srcId="{F991D69F-26AA-40E2-BAA4-A4C236902175}" destId="{C70EEDD3-997F-40F8-A3C4-0A420ECDB8D4}" srcOrd="0" destOrd="0" presId="urn:microsoft.com/office/officeart/2016/7/layout/VerticalHollowActionList"/>
    <dgm:cxn modelId="{6D3BAF1F-8681-4E0E-8A92-DE3CF60BBAE2}" type="presParOf" srcId="{C70EEDD3-997F-40F8-A3C4-0A420ECDB8D4}" destId="{A69A78BB-89B0-4446-A13D-D858DEAEDA43}" srcOrd="0" destOrd="0" presId="urn:microsoft.com/office/officeart/2016/7/layout/VerticalHollowActionList"/>
    <dgm:cxn modelId="{2B7B1FE6-FE6D-4532-85CB-24684697145F}" type="presParOf" srcId="{A69A78BB-89B0-4446-A13D-D858DEAEDA43}" destId="{0D6CA68F-E5ED-454D-B1FE-5DF71F8AC0B3}" srcOrd="0" destOrd="0" presId="urn:microsoft.com/office/officeart/2016/7/layout/VerticalHollowActionList"/>
    <dgm:cxn modelId="{5B450C72-EB9A-425E-B17A-E339252FD79C}" type="presParOf" srcId="{A69A78BB-89B0-4446-A13D-D858DEAEDA43}" destId="{495D83E3-DED0-4A09-B1A5-7DF0289802D2}" srcOrd="1" destOrd="0" presId="urn:microsoft.com/office/officeart/2016/7/layout/VerticalHollowActionList"/>
    <dgm:cxn modelId="{454DCF5D-EC41-4DDE-983C-2B51E0F982F5}" type="presParOf" srcId="{C70EEDD3-997F-40F8-A3C4-0A420ECDB8D4}" destId="{AAC02A95-D2CF-45E6-856F-C7C251476081}" srcOrd="1" destOrd="0" presId="urn:microsoft.com/office/officeart/2016/7/layout/VerticalHollowActionList"/>
    <dgm:cxn modelId="{743E0BB7-5E56-4915-B325-BCAC5E4E46D7}" type="presParOf" srcId="{C70EEDD3-997F-40F8-A3C4-0A420ECDB8D4}" destId="{0CD99A73-9B41-4B56-977A-A6C4CD382237}" srcOrd="2" destOrd="0" presId="urn:microsoft.com/office/officeart/2016/7/layout/VerticalHollowActionList"/>
    <dgm:cxn modelId="{B129C749-46C4-4092-BD4E-B6BB0E5707D1}" type="presParOf" srcId="{0CD99A73-9B41-4B56-977A-A6C4CD382237}" destId="{418EEE20-A6D0-4CA4-A333-3B9C7168175F}" srcOrd="0" destOrd="0" presId="urn:microsoft.com/office/officeart/2016/7/layout/VerticalHollowActionList"/>
    <dgm:cxn modelId="{FA670663-DEAC-4948-956A-462FB0BE1499}" type="presParOf" srcId="{0CD99A73-9B41-4B56-977A-A6C4CD382237}" destId="{8DDCC77A-DAE7-4E12-8E4E-66D8D2811F46}" srcOrd="1" destOrd="0" presId="urn:microsoft.com/office/officeart/2016/7/layout/VerticalHollowActionList"/>
    <dgm:cxn modelId="{584A21A6-CE72-45AF-9DB2-0F8E9E008C6D}" type="presParOf" srcId="{C70EEDD3-997F-40F8-A3C4-0A420ECDB8D4}" destId="{92E48405-BF4C-40B8-A21B-BFEA69758B11}" srcOrd="3" destOrd="0" presId="urn:microsoft.com/office/officeart/2016/7/layout/VerticalHollowActionList"/>
    <dgm:cxn modelId="{C2B3D694-6BC2-40AF-AAE3-308182F1A731}" type="presParOf" srcId="{C70EEDD3-997F-40F8-A3C4-0A420ECDB8D4}" destId="{6BC4B9B7-0B98-430B-89EC-353435B80FC5}" srcOrd="4" destOrd="0" presId="urn:microsoft.com/office/officeart/2016/7/layout/VerticalHollowActionList"/>
    <dgm:cxn modelId="{63429526-3FAA-4969-B417-238335E57C30}" type="presParOf" srcId="{6BC4B9B7-0B98-430B-89EC-353435B80FC5}" destId="{2976F985-A2C3-4C59-B8B1-C49C001F0CE6}" srcOrd="0" destOrd="0" presId="urn:microsoft.com/office/officeart/2016/7/layout/VerticalHollowActionList"/>
    <dgm:cxn modelId="{11B7CFDB-D5EF-4A3B-8975-157A3C0C6095}" type="presParOf" srcId="{6BC4B9B7-0B98-430B-89EC-353435B80FC5}" destId="{C6B89B84-C18F-47A6-A131-B47C2BF3021C}" srcOrd="1" destOrd="0" presId="urn:microsoft.com/office/officeart/2016/7/layout/VerticalHollowActionList"/>
    <dgm:cxn modelId="{ECB1EB71-4C66-42FF-A4EE-EDD7ACF254D1}" type="presParOf" srcId="{C70EEDD3-997F-40F8-A3C4-0A420ECDB8D4}" destId="{C57FF7B9-8699-4E73-9E19-F91932A7F653}" srcOrd="5" destOrd="0" presId="urn:microsoft.com/office/officeart/2016/7/layout/VerticalHollowActionList"/>
    <dgm:cxn modelId="{6B1D5165-8F9F-4FF6-865E-11F1D980B4CD}" type="presParOf" srcId="{C70EEDD3-997F-40F8-A3C4-0A420ECDB8D4}" destId="{F3934318-E3BF-4AA9-9516-FE7B443555B9}" srcOrd="6" destOrd="0" presId="urn:microsoft.com/office/officeart/2016/7/layout/VerticalHollowActionList"/>
    <dgm:cxn modelId="{B43E5C0A-354E-445D-B4E7-FF33AF92BFE9}" type="presParOf" srcId="{F3934318-E3BF-4AA9-9516-FE7B443555B9}" destId="{9653E162-1CC2-459B-BC79-3404DE926644}" srcOrd="0" destOrd="0" presId="urn:microsoft.com/office/officeart/2016/7/layout/VerticalHollowActionList"/>
    <dgm:cxn modelId="{8927F731-C12F-4B0E-BC6E-06E9A16B40F0}" type="presParOf" srcId="{F3934318-E3BF-4AA9-9516-FE7B443555B9}" destId="{43479D59-0A6C-4FC2-972B-04822DD5D18A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D83E3-DED0-4A09-B1A5-7DF0289802D2}">
      <dsp:nvSpPr>
        <dsp:cNvPr id="0" name=""/>
        <dsp:cNvSpPr/>
      </dsp:nvSpPr>
      <dsp:spPr>
        <a:xfrm>
          <a:off x="745374" y="1443"/>
          <a:ext cx="2981498" cy="7479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49" tIns="189968" rIns="57849" bIns="189968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Recibir información sobre el nivel de rendimiento de su hijo en las evaluaciones de Lectura / Artes del Lenguaje, Escritura, Matemáticas y Ciencias. </a:t>
          </a:r>
          <a:endParaRPr lang="en-US" sz="3600" kern="1200" dirty="0"/>
        </a:p>
      </dsp:txBody>
      <dsp:txXfrm>
        <a:off x="745374" y="1443"/>
        <a:ext cx="2981498" cy="747907"/>
      </dsp:txXfrm>
    </dsp:sp>
    <dsp:sp modelId="{0D6CA68F-E5ED-454D-B1FE-5DF71F8AC0B3}">
      <dsp:nvSpPr>
        <dsp:cNvPr id="0" name=""/>
        <dsp:cNvSpPr/>
      </dsp:nvSpPr>
      <dsp:spPr>
        <a:xfrm>
          <a:off x="0" y="1443"/>
          <a:ext cx="745374" cy="74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43" tIns="73877" rIns="39443" bIns="7387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Recibir</a:t>
          </a:r>
          <a:endParaRPr lang="en-US" sz="2400" kern="1200" dirty="0"/>
        </a:p>
      </dsp:txBody>
      <dsp:txXfrm>
        <a:off x="0" y="1443"/>
        <a:ext cx="745374" cy="747907"/>
      </dsp:txXfrm>
    </dsp:sp>
    <dsp:sp modelId="{8DDCC77A-DAE7-4E12-8E4E-66D8D2811F46}">
      <dsp:nvSpPr>
        <dsp:cNvPr id="0" name=""/>
        <dsp:cNvSpPr/>
      </dsp:nvSpPr>
      <dsp:spPr>
        <a:xfrm>
          <a:off x="745374" y="794225"/>
          <a:ext cx="2981498" cy="7479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49" tIns="189968" rIns="57849" bIns="189968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Solicitar y recibir información sobre las calificaciones del maestro de su hijo y el personal complementario que trabaja con su hijo.</a:t>
          </a:r>
          <a:endParaRPr lang="en-US" sz="3600" kern="1200" dirty="0"/>
        </a:p>
      </dsp:txBody>
      <dsp:txXfrm>
        <a:off x="745374" y="794225"/>
        <a:ext cx="2981498" cy="747907"/>
      </dsp:txXfrm>
    </dsp:sp>
    <dsp:sp modelId="{418EEE20-A6D0-4CA4-A333-3B9C7168175F}">
      <dsp:nvSpPr>
        <dsp:cNvPr id="0" name=""/>
        <dsp:cNvSpPr/>
      </dsp:nvSpPr>
      <dsp:spPr>
        <a:xfrm>
          <a:off x="0" y="794225"/>
          <a:ext cx="745374" cy="74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43" tIns="73877" rIns="39443" bIns="738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Solicitar</a:t>
          </a:r>
          <a:r>
            <a:rPr lang="en-US" sz="1200" kern="1200" dirty="0"/>
            <a:t> y </a:t>
          </a:r>
          <a:r>
            <a:rPr lang="en-US" sz="1200" kern="1200" dirty="0" err="1"/>
            <a:t>recibir</a:t>
          </a:r>
          <a:endParaRPr lang="en-US" sz="3600" kern="1200" dirty="0"/>
        </a:p>
      </dsp:txBody>
      <dsp:txXfrm>
        <a:off x="0" y="794225"/>
        <a:ext cx="745374" cy="747907"/>
      </dsp:txXfrm>
    </dsp:sp>
    <dsp:sp modelId="{C6B89B84-C18F-47A6-A131-B47C2BF3021C}">
      <dsp:nvSpPr>
        <dsp:cNvPr id="0" name=""/>
        <dsp:cNvSpPr/>
      </dsp:nvSpPr>
      <dsp:spPr>
        <a:xfrm>
          <a:off x="745374" y="1587006"/>
          <a:ext cx="2981498" cy="7479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49" tIns="189968" rIns="57849" bIns="189968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Ser notificado de maestros no altamente calificados o fuera del campo en la escuela.</a:t>
          </a:r>
          <a:endParaRPr lang="en-US" sz="3600" kern="1200" dirty="0"/>
        </a:p>
      </dsp:txBody>
      <dsp:txXfrm>
        <a:off x="745374" y="1587006"/>
        <a:ext cx="2981498" cy="747907"/>
      </dsp:txXfrm>
    </dsp:sp>
    <dsp:sp modelId="{2976F985-A2C3-4C59-B8B1-C49C001F0CE6}">
      <dsp:nvSpPr>
        <dsp:cNvPr id="0" name=""/>
        <dsp:cNvSpPr/>
      </dsp:nvSpPr>
      <dsp:spPr>
        <a:xfrm>
          <a:off x="0" y="1587006"/>
          <a:ext cx="745374" cy="74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43" tIns="73877" rIns="39443" bIns="7387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Ser</a:t>
          </a:r>
        </a:p>
      </dsp:txBody>
      <dsp:txXfrm>
        <a:off x="0" y="1587006"/>
        <a:ext cx="745374" cy="747907"/>
      </dsp:txXfrm>
    </dsp:sp>
    <dsp:sp modelId="{43479D59-0A6C-4FC2-972B-04822DD5D18A}">
      <dsp:nvSpPr>
        <dsp:cNvPr id="0" name=""/>
        <dsp:cNvSpPr/>
      </dsp:nvSpPr>
      <dsp:spPr>
        <a:xfrm>
          <a:off x="745374" y="2379788"/>
          <a:ext cx="2981498" cy="7479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49" tIns="189968" rIns="57849" bIns="189968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Ser informado si su hijo es enseñado por un maestro no altamente calificado durante cuatro o más semanas consecutivas.</a:t>
          </a:r>
          <a:endParaRPr lang="en-US" sz="4000" kern="1200" dirty="0"/>
        </a:p>
      </dsp:txBody>
      <dsp:txXfrm>
        <a:off x="745374" y="2379788"/>
        <a:ext cx="2981498" cy="747907"/>
      </dsp:txXfrm>
    </dsp:sp>
    <dsp:sp modelId="{9653E162-1CC2-459B-BC79-3404DE926644}">
      <dsp:nvSpPr>
        <dsp:cNvPr id="0" name=""/>
        <dsp:cNvSpPr/>
      </dsp:nvSpPr>
      <dsp:spPr>
        <a:xfrm>
          <a:off x="0" y="2379788"/>
          <a:ext cx="745374" cy="74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43" tIns="73877" rIns="39443" bIns="7387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Ser</a:t>
          </a:r>
        </a:p>
      </dsp:txBody>
      <dsp:txXfrm>
        <a:off x="0" y="2379788"/>
        <a:ext cx="745374" cy="747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B39ABA-575B-43CD-8721-5DAB76D42F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1BAD4-8D84-440B-80A3-F2E0D50A23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D44450-F05C-410B-84AF-2ED7C998B8E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1B2D8-F0D7-404E-ABBB-72D09DE756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3B996-314E-45D8-8DC5-CD60B66AE4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30C05E-0E58-4629-AB77-12AA0B262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73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Evidence: Upload completed presentation and recorded feedback as part of the evidence to support the Annual Meeting Materials. Do not forget the sign-in sheets, and survey/feedback that you receive throughout the meeting.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any things that unique to your school’s compact. </a:t>
            </a:r>
          </a:p>
        </p:txBody>
      </p:sp>
    </p:spTree>
    <p:extLst>
      <p:ext uri="{BB962C8B-B14F-4D97-AF65-F5344CB8AC3E}">
        <p14:creationId xmlns:p14="http://schemas.microsoft.com/office/powerpoint/2010/main" val="706557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Provide information on the specific committees that parents can be involved. Include the purpose, date and time of meetings.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Explain the PFEP and its purpose. </a:t>
            </a:r>
          </a:p>
          <a:p>
            <a:r>
              <a:rPr lang="en-US"/>
              <a:t>Consider the evidence related Title I Crate, Sample of Evidence,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96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indent="-323533" defTabSz="931774">
              <a:defRPr/>
            </a:pPr>
            <a:r>
              <a:rPr lang="en-US" dirty="0"/>
              <a:t>Please add your PAC representative in slide and share with your Title I Specialist. </a:t>
            </a:r>
          </a:p>
        </p:txBody>
      </p:sp>
    </p:spTree>
    <p:extLst>
      <p:ext uri="{BB962C8B-B14F-4D97-AF65-F5344CB8AC3E}">
        <p14:creationId xmlns:p14="http://schemas.microsoft.com/office/powerpoint/2010/main" val="1758423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play the 1-minute video to share with families about the PAC and the interest form (which is on the next slide). </a:t>
            </a:r>
          </a:p>
        </p:txBody>
      </p:sp>
    </p:spTree>
    <p:extLst>
      <p:ext uri="{BB962C8B-B14F-4D97-AF65-F5344CB8AC3E}">
        <p14:creationId xmlns:p14="http://schemas.microsoft.com/office/powerpoint/2010/main" val="1810964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Please complete the form if you are interested in representing your school/community.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allow a minute for interested families to complete the form during the meeting.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Here is the link for you to share also:  https://forms.office.com/r/XYv54tECMy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08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 defTabSz="931774">
              <a:buNone/>
              <a:defRPr/>
            </a:pPr>
            <a:r>
              <a:rPr lang="en-US" dirty="0"/>
              <a:t>All curriculum, instruction and assessments are based on student-centered expectations. </a:t>
            </a:r>
          </a:p>
          <a:p>
            <a:pPr marL="0" indent="0" defTabSz="931774">
              <a:buNone/>
              <a:defRPr/>
            </a:pPr>
            <a:endParaRPr lang="en-US" dirty="0"/>
          </a:p>
          <a:p>
            <a:pPr marL="0" indent="0" defTabSz="931774">
              <a:buNone/>
              <a:defRPr/>
            </a:pPr>
            <a:r>
              <a:rPr lang="en-US" dirty="0"/>
              <a:t>FSA </a:t>
            </a:r>
            <a:r>
              <a:rPr lang="en-US" dirty="0">
                <a:sym typeface="Wingdings" panose="05000000000000000000" pitchFamily="2" charset="2"/>
              </a:rPr>
              <a:t> Transition to BEST!</a:t>
            </a:r>
          </a:p>
          <a:p>
            <a:pPr marL="0" indent="0" defTabSz="931774">
              <a:buNone/>
              <a:defRPr/>
            </a:pPr>
            <a:endParaRPr lang="en-US" dirty="0">
              <a:sym typeface="Wingdings" panose="05000000000000000000" pitchFamily="2" charset="2"/>
            </a:endParaRPr>
          </a:p>
          <a:p>
            <a:pPr marL="0" indent="0" defTabSz="931774">
              <a:buNone/>
              <a:defRPr/>
            </a:pPr>
            <a:r>
              <a:rPr lang="en-US" dirty="0">
                <a:sym typeface="Wingdings" panose="05000000000000000000" pitchFamily="2" charset="2"/>
              </a:rPr>
              <a:t>https://www.flgov.com/2021/09/14/governor-desantis-announces-end-of-the-high-stakes-fsa-testing-to-become-the-first-state-in-the-nation-to-fully-transition-to-progress-monitoring/</a:t>
            </a:r>
          </a:p>
          <a:p>
            <a:pPr marL="0" indent="0" defTabSz="931774">
              <a:buNone/>
              <a:defRPr/>
            </a:pP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curriculum, instruction and assessments are based on student-centered expectations.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313BE511-0B8B-4937-A477-10F91184C1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5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This slide is only required, if it truly applies.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Highlight the Title I Program here in Pinellas County.</a:t>
            </a:r>
          </a:p>
        </p:txBody>
      </p:sp>
    </p:spTree>
    <p:extLst>
      <p:ext uri="{BB962C8B-B14F-4D97-AF65-F5344CB8AC3E}">
        <p14:creationId xmlns:p14="http://schemas.microsoft.com/office/powerpoint/2010/main" val="3232606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/>
            <a:r>
              <a:rPr lang="en-US" altLang="en-US" dirty="0">
                <a:latin typeface="Arial" panose="020B0604020202020204" pitchFamily="34" charset="0"/>
              </a:rPr>
              <a:t>This slide is optional if this will be discussed with classroom teacher </a:t>
            </a:r>
          </a:p>
          <a:p>
            <a:pPr marL="232943" indent="-232943"/>
            <a:r>
              <a:rPr lang="en-US" altLang="en-US" dirty="0">
                <a:latin typeface="Arial" panose="020B0604020202020204" pitchFamily="34" charset="0"/>
              </a:rPr>
              <a:t>School’s Curriculum</a:t>
            </a:r>
          </a:p>
          <a:p>
            <a:pPr marL="232943" indent="-232943"/>
            <a:r>
              <a:rPr lang="en-US" altLang="en-US" dirty="0">
                <a:latin typeface="Arial" panose="020B0604020202020204" pitchFamily="34" charset="0"/>
              </a:rPr>
              <a:t>Describe and explain the curriculum (Specific names of texts)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313BE511-0B8B-4937-A477-10F91184C1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23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duplicate Microsoft Forms provided or create school survey. To generate a QR code hover over your school’s survey and </a:t>
            </a:r>
            <a:r>
              <a:rPr lang="en-US" dirty="0" err="1"/>
              <a:t>and</a:t>
            </a:r>
            <a:r>
              <a:rPr lang="en-US" dirty="0"/>
              <a:t> right click.  Create QR code for this page will be an option.</a:t>
            </a:r>
          </a:p>
          <a:p>
            <a:endParaRPr lang="en-US" dirty="0"/>
          </a:p>
          <a:p>
            <a:r>
              <a:rPr lang="en-US" dirty="0"/>
              <a:t>https://forms.office.com/Pages/ShareFormPage.aspx?id=BZM8c9c5GkaGb_3ye_PH_x-1YNVO6C1FkgA88U6PR2tUNEQzTU0wNkZXVUxVTlpEMU81NkJFMlJNTi4u&amp;sharetoken=FXXhmgwFjSnl0sNz61ki </a:t>
            </a:r>
          </a:p>
        </p:txBody>
      </p:sp>
    </p:spTree>
    <p:extLst>
      <p:ext uri="{BB962C8B-B14F-4D97-AF65-F5344CB8AC3E}">
        <p14:creationId xmlns:p14="http://schemas.microsoft.com/office/powerpoint/2010/main" val="98434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aaa6d39ba0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aaa6d39ba0_1_8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 defTabSz="931774">
              <a:buNone/>
            </a:pPr>
            <a:r>
              <a:rPr lang="en-US" altLang="en-US" dirty="0">
                <a:latin typeface="Arial" panose="020B0604020202020204" pitchFamily="34" charset="0"/>
              </a:rPr>
              <a:t>The Florida Department of Education receives funds from the federal government. Districts receive Title I funds from Department of Education, and the school district distributes these funds to schools based on the percentage of children eligible for free/reduced price lunch; however, students do not have to be from low-income families to receive help.  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ed75ccf_0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Title I is supplemental federal funding that provides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/>
              <a:t>xtra academic support and learning opportunities for economically disadvantaged students. 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Definition: provided in addition to what is already present or available to complete or enhance it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ed75ccf_0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Evidence for input  – input from school can be a survey or notes, which include quotes related to what was shared as feedback AND how this input will be used to inform the PFEP and future engagement activities.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Evidence of Attendance – please include attendance of DIVERSE stakeholder group/s.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ONLY  - Delete Slide </a:t>
            </a:r>
          </a:p>
          <a:p>
            <a:r>
              <a:rPr lang="en-US" dirty="0"/>
              <a:t>Highlight your budget and resources and how they will be used to support family engagement.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313BE511-0B8B-4937-A477-10F91184C1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6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73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n-US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Our school’s Title I Parent Station is located </a:t>
            </a:r>
            <a:r>
              <a:rPr lang="en-US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(insert location or photo of Title I Parent Station (front office and on the webpage). Please include photo as part of the evidence monitoring. 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n-US" dirty="0">
              <a:solidFill>
                <a:srgbClr val="FF0000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dirty="0">
                <a:solidFill>
                  <a:schemeClr val="tx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You will find a copy of our School Improvement Plan, Title I Schoolwide Plan, School’s PFEP, the School District’s PFEP, Parent’s Right to Know Memo, Upcoming Events, Compact, </a:t>
            </a:r>
            <a:r>
              <a:rPr lang="en-US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(insert other documents at your station)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64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At the elementary level, school compacts are used as a progress monitoring tool through the year during parent teacher conferences.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4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00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6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w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hyperlink" Target="http://www.pcsb.org/titleone" TargetMode="Externa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hyperlink" Target="https://drive.google.com/file/d/1gYLKdbs7FF3pvCykYitrESmTUS4tE5BC/view" TargetMode="Externa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edudata.fldoe.org/" TargetMode="Externa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jpeg"/><Relationship Id="rId5" Type="http://schemas.openxmlformats.org/officeDocument/2006/relationships/hyperlink" Target="http://www.fldoe.org/standardsreview/" TargetMode="Externa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gov.com/2021/09/14/governor-desantis-announces-end-of-the-high-stakes-fsa-testing-to-become-the-first-state-in-the-nation-to-fully-transition-to-progress-monitoring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pexels.com/photo/background-book-stack-books-close-up-1148399/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9.jpg"/><Relationship Id="rId5" Type="http://schemas.openxmlformats.org/officeDocument/2006/relationships/hyperlink" Target="https://feaweb.org/fsa-transition-to-fast/" TargetMode="Externa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90054" y="2811216"/>
            <a:ext cx="8291946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419" altLang="en-US" sz="3600" dirty="0"/>
              <a:t>Reunión Anual de Titulo 1 para Padres</a:t>
            </a:r>
            <a:endParaRPr lang="es-419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A064CE-C29C-421B-BDE3-69A0DEB42C9D}"/>
              </a:ext>
            </a:extLst>
          </p:cNvPr>
          <p:cNvSpPr/>
          <p:nvPr/>
        </p:nvSpPr>
        <p:spPr>
          <a:xfrm>
            <a:off x="2978725" y="1333232"/>
            <a:ext cx="31865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419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Pinellas</a:t>
            </a:r>
            <a:r>
              <a:rPr lang="es-41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419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Gulf</a:t>
            </a:r>
            <a:r>
              <a:rPr lang="es-41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419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Coast</a:t>
            </a:r>
            <a:r>
              <a:rPr lang="es-41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419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Academy</a:t>
            </a:r>
            <a:endParaRPr lang="es-419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leway" panose="020B060402020202020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>
              <a:defRPr/>
            </a:pPr>
            <a:r>
              <a:rPr lang="es-41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30 de Agosto de 2022</a:t>
            </a:r>
          </a:p>
          <a:p>
            <a:pPr>
              <a:defRPr/>
            </a:pPr>
            <a:r>
              <a:rPr lang="es-41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6:00 PM</a:t>
            </a:r>
          </a:p>
          <a:p>
            <a:pPr>
              <a:defRPr/>
            </a:pPr>
            <a:r>
              <a:rPr lang="es-41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En-</a:t>
            </a:r>
            <a:r>
              <a:rPr lang="es-419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linea</a:t>
            </a:r>
            <a:endParaRPr lang="es-419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leway" panose="020B060402020202020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>
              <a:defRPr/>
            </a:pPr>
            <a:r>
              <a:rPr lang="es-41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anose="020B060402020202020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Bonnie Solinsky, Principal </a:t>
            </a:r>
          </a:p>
        </p:txBody>
      </p:sp>
      <p:pic>
        <p:nvPicPr>
          <p:cNvPr id="6" name="Picture 5" descr="PCS_Primary_Logo copy.jpg">
            <a:extLst>
              <a:ext uri="{FF2B5EF4-FFF2-40B4-BE49-F238E27FC236}">
                <a16:creationId xmlns:a16="http://schemas.microsoft.com/office/drawing/2014/main" id="{79815A1A-3314-4F99-A303-EE2A5CEBD9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5" y="4423307"/>
            <a:ext cx="1179689" cy="563502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11CAB454-A052-1E76-DE46-1881F04B70C1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004B-B1D2-4462-866F-596D5A05A55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2" y="158847"/>
            <a:ext cx="13239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de 1">
            <a:hlinkClick r:id="" action="ppaction://media"/>
            <a:extLst>
              <a:ext uri="{FF2B5EF4-FFF2-40B4-BE49-F238E27FC236}">
                <a16:creationId xmlns:a16="http://schemas.microsoft.com/office/drawing/2014/main" id="{01B87413-E6BE-454A-BC25-1E6490352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8759" y="450185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82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76F2-EF88-4AAD-A93B-45457B89C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33" y="263295"/>
            <a:ext cx="7212636" cy="8574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Compacto</a:t>
            </a:r>
            <a:r>
              <a:rPr lang="en-US" dirty="0">
                <a:solidFill>
                  <a:schemeClr val="tx1"/>
                </a:solidFill>
              </a:rPr>
              <a:t> Padre-Escuela-</a:t>
            </a:r>
            <a:r>
              <a:rPr lang="en-US" dirty="0" err="1">
                <a:solidFill>
                  <a:schemeClr val="tx1"/>
                </a:solidFill>
              </a:rPr>
              <a:t>Estudiante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2ECDD-C4E5-495D-85CD-26969A563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35" y="1251384"/>
            <a:ext cx="3452443" cy="2640732"/>
          </a:xfrm>
        </p:spPr>
        <p:txBody>
          <a:bodyPr/>
          <a:lstStyle/>
          <a:p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El propósito del compacto es fomentar el rendimiento de los estudiantes. Al firmar el compacto Padre-Escuela-Estudiante, </a:t>
            </a:r>
            <a:r>
              <a:rPr lang="es-ES" sz="1200" dirty="0" err="1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Pinellas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Gulf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Coast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Academy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, los maestros, el personal, los padres y los estudiantes acuerdan trabajar juntos para compartir la responsabilidad de ayudar a los </a:t>
            </a:r>
            <a:r>
              <a:rPr lang="es-ES" sz="1200" b="1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estudiantes a cumplir o superar las metas académicas estatales, distritales y escolares. 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04605-EAC2-49DF-AEAF-09BA7E962D1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46578" y="1215934"/>
            <a:ext cx="3136800" cy="2335530"/>
          </a:xfrm>
        </p:spPr>
        <p:txBody>
          <a:bodyPr/>
          <a:lstStyle/>
          <a:p>
            <a:r>
              <a:rPr lang="es-ES" sz="14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El compacto Padre-Escuela-Estudiante se actualiza cada año para incluir los aportes de los padres, estudiantes, maestros y personal. Los comentarios de los padres, estudiantes, maestros y personal son bienvenidos en cualquier momento durante el año.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4F21E-811E-4AA3-BB74-64E40843BC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D5C6B-BE56-48D5-AE56-3A31682F7E51}"/>
              </a:ext>
            </a:extLst>
          </p:cNvPr>
          <p:cNvSpPr txBox="1"/>
          <p:nvPr/>
        </p:nvSpPr>
        <p:spPr>
          <a:xfrm>
            <a:off x="5191334" y="3551464"/>
            <a:ext cx="3359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Por favor, revise y firme el compacto de su hijo.
</a:t>
            </a:r>
            <a:endParaRPr lang="en-US" dirty="0">
              <a:solidFill>
                <a:schemeClr val="tx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r>
              <a:rPr lang="es-ES" dirty="0">
                <a:solidFill>
                  <a:srgbClr val="0070C0"/>
                </a:solidFill>
                <a:highlight>
                  <a:srgbClr val="FFFF00"/>
                </a:highlight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¡Nuestro objetivo es recibir compactos 100% firmados!
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18A4003-A7D0-2F5B-7217-BC306D81DF11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cience Says Only 8 Percent of People Actually Achieve Their Goals. Here  Are 7 Things They Do Differently | Inc.com">
            <a:extLst>
              <a:ext uri="{FF2B5EF4-FFF2-40B4-BE49-F238E27FC236}">
                <a16:creationId xmlns:a16="http://schemas.microsoft.com/office/drawing/2014/main" id="{901BD940-0E72-DCC4-A674-E42E5DBA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05" y="3625439"/>
            <a:ext cx="1676876" cy="13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de 10">
            <a:hlinkClick r:id="" action="ppaction://media"/>
            <a:extLst>
              <a:ext uri="{FF2B5EF4-FFF2-40B4-BE49-F238E27FC236}">
                <a16:creationId xmlns:a16="http://schemas.microsoft.com/office/drawing/2014/main" id="{D9743B33-3970-44E7-943F-D0F65E289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7783" y="43179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413"/>
      </p:ext>
    </p:extLst>
  </p:cSld>
  <p:clrMapOvr>
    <a:masterClrMapping/>
  </p:clrMapOvr>
  <p:transition advTm="349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0E82E-C8E7-4BD0-8356-B29B89BDE6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C2CA0E8-772B-4F1E-A9E1-B4877FB8CC11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9825E-5FD5-40F9-972B-F72315D8A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702" y="0"/>
            <a:ext cx="6562735" cy="507402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DBA77D-CCA7-4A79-A058-A4D559B20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2875" y="42905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96478"/>
      </p:ext>
    </p:extLst>
  </p:cSld>
  <p:clrMapOvr>
    <a:masterClrMapping/>
  </p:clrMapOvr>
  <p:transition advTm="1315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arent Training - Group - 360 Behavioral Health">
            <a:extLst>
              <a:ext uri="{FF2B5EF4-FFF2-40B4-BE49-F238E27FC236}">
                <a16:creationId xmlns:a16="http://schemas.microsoft.com/office/drawing/2014/main" id="{9F899E71-AE4D-F7D3-85F3-C08DB061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77" y="3483429"/>
            <a:ext cx="2231361" cy="144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3D142-AA80-401D-AAB2-BB2AAFFD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95" y="299088"/>
            <a:ext cx="6848883" cy="857400"/>
          </a:xfrm>
        </p:spPr>
        <p:txBody>
          <a:bodyPr/>
          <a:lstStyle/>
          <a:p>
            <a:r>
              <a:rPr lang="es-ES" altLang="en-US" dirty="0">
                <a:solidFill>
                  <a:schemeClr val="tx1">
                    <a:lumMod val="75000"/>
                  </a:schemeClr>
                </a:solidFill>
              </a:rPr>
              <a:t>Plan de Participación de los Padres y la Familia (PFEP)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4B75A-1467-41AB-915C-C157FA8F8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404" y="1373588"/>
            <a:ext cx="6462600" cy="3552300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Las secciones del PFEP incluyen información sobre lo siguiente: 
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Capacitación de padres para aumentar el rendimiento estudiantil
Capacitaciones del personal para involucrar a los padres
Métodos de comunicación entre el hogar y la escuela
Horarios de reunión flexibles
Accesibilidad para los padres
Coordinación con otros programas federales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AFB6A-C9EA-4C4F-AF77-956073ED32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133D7E7-121A-F720-4618-E3AAB557D623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de 12">
            <a:hlinkClick r:id="" action="ppaction://media"/>
            <a:extLst>
              <a:ext uri="{FF2B5EF4-FFF2-40B4-BE49-F238E27FC236}">
                <a16:creationId xmlns:a16="http://schemas.microsoft.com/office/drawing/2014/main" id="{AA8429E2-7D74-4092-B9AE-3218789BF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300" y="43476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99998"/>
      </p:ext>
    </p:extLst>
  </p:cSld>
  <p:clrMapOvr>
    <a:masterClrMapping/>
  </p:clrMapOvr>
  <p:transition advTm="191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5152F-63D3-482F-96E7-33310E2E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dirty="0">
                <a:solidFill>
                  <a:schemeClr val="tx1">
                    <a:lumMod val="75000"/>
                  </a:schemeClr>
                </a:solidFill>
              </a:rPr>
              <a:t>Consejo Asesor de Padres (PAC)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D2DB4-7985-4832-9C2B-0790191C4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489166"/>
            <a:ext cx="6462600" cy="25355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El Distrito tiene un Plan de Participación de Padres y Familias. El resumen del plan se encuentra en el Descripción general de la asociación entre la escuela y la familia de Titulo I.
Puede acceder al plan completo en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200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  <a:hlinkClick r:id="rId5"/>
              </a:rPr>
              <a:t>www.pcsb.org/titleone</a:t>
            </a:r>
            <a:endParaRPr lang="en-US" sz="1200" dirty="0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El Consejo Asesor de Padres (PAC) es </a:t>
            </a:r>
            <a:r>
              <a:rPr lang="es-ES" sz="120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responsable de 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revisar el PFEP del Distrito. </a:t>
            </a:r>
            <a:endParaRPr lang="en-US" sz="1200" dirty="0">
              <a:solidFill>
                <a:schemeClr val="tx1">
                  <a:lumMod val="75000"/>
                </a:schemeClr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PAC se reunirá virtualmente o en persona con el personal del Título I del distrito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tx2">
                    <a:lumMod val="10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Cada escuela se compromete a tener al menos un representante miembro en PAC</a:t>
            </a: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PAC se reúne dos veces al año, si está interesado en representar a nuestra escuela, llame a la oficina principal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D36BA-DA48-46FC-899D-2594D4C97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09CAD96A-039D-7872-A16D-F649BD323C93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 13">
            <a:hlinkClick r:id="" action="ppaction://media"/>
            <a:extLst>
              <a:ext uri="{FF2B5EF4-FFF2-40B4-BE49-F238E27FC236}">
                <a16:creationId xmlns:a16="http://schemas.microsoft.com/office/drawing/2014/main" id="{7A06A801-5353-4AC3-95DF-ADA5C5A41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2875" y="42905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8185"/>
      </p:ext>
    </p:extLst>
  </p:cSld>
  <p:clrMapOvr>
    <a:masterClrMapping/>
  </p:clrMapOvr>
  <p:transition advTm="273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9E14-1138-9888-059C-34AA300D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9" y="461865"/>
            <a:ext cx="7029729" cy="857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Video de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reclutamiento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: ¡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queremos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CCD1A-6532-FBC8-A908-EF87F8BA8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992" y="1480406"/>
            <a:ext cx="7029729" cy="2182687"/>
          </a:xfrm>
        </p:spPr>
        <p:txBody>
          <a:bodyPr/>
          <a:lstStyle/>
          <a:p>
            <a:pPr marL="114300" indent="0" algn="ctr">
              <a:buNone/>
            </a:pPr>
            <a:r>
              <a:rPr lang="es-ES" sz="3600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Video del Consejo Asesor de Padres (PAC)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3234B-EC86-DFA4-D626-C19A10B10E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28DAF47F-043D-EB1C-9568-81E9CF774642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de 14">
            <a:hlinkClick r:id="" action="ppaction://media"/>
            <a:extLst>
              <a:ext uri="{FF2B5EF4-FFF2-40B4-BE49-F238E27FC236}">
                <a16:creationId xmlns:a16="http://schemas.microsoft.com/office/drawing/2014/main" id="{6747A136-498F-4688-BA1F-76FCF1AB2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2754" y="42072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9385"/>
      </p:ext>
    </p:extLst>
  </p:cSld>
  <p:clrMapOvr>
    <a:masterClrMapping/>
  </p:clrMapOvr>
  <p:transition advTm="815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823295" y="101382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dirty="0"/>
              <a:t>Formulario de Interés del Consejo Asesor de Padres (PAC)
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252423" y="4255515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5124" name="Picture 4" descr="QRCode for 2022-23 Parent Advisory Council (PAC) &#10;Interest Form">
            <a:extLst>
              <a:ext uri="{FF2B5EF4-FFF2-40B4-BE49-F238E27FC236}">
                <a16:creationId xmlns:a16="http://schemas.microsoft.com/office/drawing/2014/main" id="{6BB4C57B-5E3D-8BF2-EA42-3707C635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52" y="1085683"/>
            <a:ext cx="2817893" cy="24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4CF9A759-FDB5-1589-B995-8C1A9C50C57D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BC1DBD53-E9E8-4A4C-B72F-EE611EDC0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4229" y="420906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6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uild a Culture of Volunteered Accountability – TLNT">
            <a:extLst>
              <a:ext uri="{FF2B5EF4-FFF2-40B4-BE49-F238E27FC236}">
                <a16:creationId xmlns:a16="http://schemas.microsoft.com/office/drawing/2014/main" id="{5CA86E11-F7EE-7E39-8066-B09F6D5BB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04" y="2084937"/>
            <a:ext cx="2922496" cy="28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7FF75-3E5B-4999-AA6E-005A9C0E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Responsabilidad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12329-BFCE-42E2-9830-FA85866DE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1943" lvl="1" indent="0">
              <a:buNone/>
            </a:pPr>
            <a:r>
              <a:rPr lang="en-US" altLang="en-US" sz="1400" dirty="0" err="1">
                <a:solidFill>
                  <a:schemeClr val="tx1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Boletas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de </a:t>
            </a:r>
            <a:r>
              <a:rPr lang="en-US" altLang="en-US" sz="1400" dirty="0" err="1">
                <a:solidFill>
                  <a:schemeClr val="tx1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calificaciones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escolares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
</a:t>
            </a:r>
          </a:p>
          <a:p>
            <a:pPr lvl="1"/>
            <a:r>
              <a:rPr lang="es-ES" altLang="en-US" sz="14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Grado escolar y visión general
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Población e </a:t>
            </a:r>
            <a:r>
              <a:rPr lang="en-US" altLang="en-US" sz="1400" dirty="0" err="1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inscripción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</a:p>
          <a:p>
            <a:pPr lvl="1"/>
            <a:r>
              <a:rPr lang="es-ES" altLang="en-US" sz="14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Evaluaciones: rendimiento académico, crecimiento y población
Evaluaciones – Estudiantes del idioma inglés 
Graduación y más allá
Calificaciones y equidad de los educadores 
Objetivos a largo plazo y progreso provisional
Inscripción acelerada al curso 
Gastos por alumno 
Datos nacionales</a:t>
            </a:r>
          </a:p>
          <a:p>
            <a:pPr lvl="1"/>
            <a:endParaRPr lang="en-US" altLang="en-US" sz="1400" dirty="0">
              <a:solidFill>
                <a:schemeClr val="tx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01943" lvl="1" indent="0">
              <a:buNone/>
            </a:pPr>
            <a:r>
              <a:rPr lang="en-US" altLang="en-US" sz="14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Disponible </a:t>
            </a:r>
            <a:r>
              <a:rPr lang="en-US" altLang="en-US" sz="1400" dirty="0" err="1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en</a:t>
            </a:r>
            <a:r>
              <a:rPr lang="en-US" altLang="en-US" sz="14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altLang="en-US" sz="1400" dirty="0" err="1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línea</a:t>
            </a:r>
            <a:r>
              <a:rPr lang="en-US" altLang="en-US" sz="14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altLang="en-US" sz="1400" dirty="0" err="1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en</a:t>
            </a:r>
            <a:r>
              <a:rPr lang="en-US" altLang="en-US" sz="14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1400" dirty="0">
                <a:hlinkClick r:id="rId6"/>
              </a:rPr>
              <a:t>https://edudata.fldoe.org/</a:t>
            </a:r>
            <a:r>
              <a:rPr lang="en-US" altLang="en-US" sz="14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 en el nuestra oficina. 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ECAAD-40EC-4BB2-BD2C-5F687F8DB4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95C641C-DA6B-4DB9-648D-DDB1ED52E283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D69303-DE70-4A2C-96D8-31FC83CAE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2875" y="43361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8378"/>
      </p:ext>
    </p:extLst>
  </p:cSld>
  <p:clrMapOvr>
    <a:masterClrMapping/>
  </p:clrMapOvr>
  <p:transition advTm="3253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050" name="Picture 2" descr="The Florida Standards Assessment (FSA) 2021-2022 Archimedean Academy  Excellent results!!! - Archimedean Schools">
            <a:extLst>
              <a:ext uri="{FF2B5EF4-FFF2-40B4-BE49-F238E27FC236}">
                <a16:creationId xmlns:a16="http://schemas.microsoft.com/office/drawing/2014/main" id="{8BEB2D40-1733-F406-2E9D-770F9B37E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7" y="1218568"/>
            <a:ext cx="3146590" cy="27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nchmark Advance | Florida">
            <a:extLst>
              <a:ext uri="{FF2B5EF4-FFF2-40B4-BE49-F238E27FC236}">
                <a16:creationId xmlns:a16="http://schemas.microsoft.com/office/drawing/2014/main" id="{E7A0B202-FF82-43D6-4F4B-3F7296F2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45" y="1360096"/>
            <a:ext cx="2987740" cy="28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12F3A9C-C905-6CD9-E14B-D05BBADD2088}"/>
              </a:ext>
            </a:extLst>
          </p:cNvPr>
          <p:cNvSpPr/>
          <p:nvPr/>
        </p:nvSpPr>
        <p:spPr>
          <a:xfrm>
            <a:off x="3788229" y="2323322"/>
            <a:ext cx="1698172" cy="522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7F788-8252-81A0-7263-E2AA047133BB}"/>
              </a:ext>
            </a:extLst>
          </p:cNvPr>
          <p:cNvSpPr txBox="1"/>
          <p:nvPr/>
        </p:nvSpPr>
        <p:spPr>
          <a:xfrm>
            <a:off x="1650302" y="266123"/>
            <a:ext cx="512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2">
                    <a:lumMod val="50000"/>
                  </a:schemeClr>
                </a:solidFill>
              </a:rPr>
              <a:t>Cambio a los nuevos estándares B.E.S.T.
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DD4ED7E7-1814-1BA2-82CC-4ECB2F2BD5C8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de 17">
            <a:hlinkClick r:id="" action="ppaction://media"/>
            <a:extLst>
              <a:ext uri="{FF2B5EF4-FFF2-40B4-BE49-F238E27FC236}">
                <a16:creationId xmlns:a16="http://schemas.microsoft.com/office/drawing/2014/main" id="{8F1CF455-440F-486A-A098-1B3B2A2D6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4229" y="424962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75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4B2D77-0464-47DB-A083-589E192D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126" y="1987338"/>
            <a:ext cx="5795029" cy="22104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r>
              <a:rPr lang="es-ES" altLang="en-U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Punto de Referencia de Florida para Excelentes Estándares de Pensamiento Estudiantil (B.E.S.T). Puede leer más información visitando, </a:t>
            </a:r>
            <a:r>
              <a:rPr lang="en-US" dirty="0">
                <a:hlinkClick r:id="rId5"/>
              </a:rPr>
              <a:t>http://www.fldoe.org/standardsreview/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http://www.fldoe.org/core/fileparse.php/18736/urlt/Standards.jpg">
            <a:extLst>
              <a:ext uri="{FF2B5EF4-FFF2-40B4-BE49-F238E27FC236}">
                <a16:creationId xmlns:a16="http://schemas.microsoft.com/office/drawing/2014/main" id="{EB55C467-0B4F-4941-B015-1327F711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168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L DOE Logo">
            <a:extLst>
              <a:ext uri="{FF2B5EF4-FFF2-40B4-BE49-F238E27FC236}">
                <a16:creationId xmlns:a16="http://schemas.microsoft.com/office/drawing/2014/main" id="{F045ADA3-9DAE-9239-8A83-61A638FB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3" y="4303845"/>
            <a:ext cx="2119747" cy="60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F29537B2-82F7-ED77-05DA-28F6A0797E25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4BC088-1B4D-463B-8676-C4C79A7B7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0725" y="4303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33489"/>
      </p:ext>
    </p:extLst>
  </p:cSld>
  <p:clrMapOvr>
    <a:masterClrMapping/>
  </p:clrMapOvr>
  <p:transition advTm="907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867747" y="130222"/>
            <a:ext cx="572723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en-US" sz="2800" b="1" dirty="0">
                <a:solidFill>
                  <a:srgbClr val="FF0000"/>
                </a:solidFill>
              </a:rPr>
              <a:t>Nueva </a:t>
            </a:r>
            <a:r>
              <a:rPr lang="en-US" altLang="en-US" sz="2800" b="1" dirty="0" err="1">
                <a:solidFill>
                  <a:srgbClr val="FF0000"/>
                </a:solidFill>
              </a:rPr>
              <a:t>evaluación</a:t>
            </a:r>
            <a:r>
              <a:rPr lang="en-US" altLang="en-US" sz="2800" b="1" dirty="0">
                <a:solidFill>
                  <a:srgbClr val="FF0000"/>
                </a:solidFill>
              </a:rPr>
              <a:t>: FAST
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622674" y="1531663"/>
            <a:ext cx="5823982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dirty="0"/>
              <a:t>Se puede encontrar más información sobre la transición de la FSA a FAST:
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5"/>
              </a:rPr>
              <a:t>https://feaweb.org/fsa-transition-to-fast/</a:t>
            </a: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9FCE0-6F4B-471C-A934-618A7DF50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69329" y="1"/>
            <a:ext cx="2074671" cy="5058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145104-E4E7-5CEE-7721-AB79F6196D0E}"/>
              </a:ext>
            </a:extLst>
          </p:cNvPr>
          <p:cNvSpPr txBox="1"/>
          <p:nvPr/>
        </p:nvSpPr>
        <p:spPr>
          <a:xfrm>
            <a:off x="0" y="4571436"/>
            <a:ext cx="7069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ym typeface="Wingdings" panose="05000000000000000000" pitchFamily="2" charset="2"/>
                <a:hlinkClick r:id="rId8"/>
              </a:rPr>
              <a:t>https://www.flgov.com/2021/09/14/governor-desantis-announces-end-of-the-high-stakes-fsa-testing-to-become-the-first-state-in-the-nation-to-fully-transition-to-progress-monitoring/</a:t>
            </a:r>
            <a:endParaRPr lang="en-US" sz="1000" dirty="0">
              <a:sym typeface="Wingdings" panose="05000000000000000000" pitchFamily="2" charset="2"/>
            </a:endParaRPr>
          </a:p>
          <a:p>
            <a:endParaRPr lang="en-US" sz="1000" dirty="0">
              <a:sym typeface="Wingdings" panose="05000000000000000000" pitchFamily="2" charset="2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C92DE6A8-6678-AD66-EDFE-9C832C77FF7E}"/>
              </a:ext>
            </a:extLst>
          </p:cNvPr>
          <p:cNvSpPr/>
          <p:nvPr/>
        </p:nvSpPr>
        <p:spPr>
          <a:xfrm>
            <a:off x="8284632" y="84575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2AA80E-3DE8-45CC-B531-861985DFE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2936" y="444728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89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83E8-7155-49A7-93BD-56A1BACD9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74" y="252221"/>
            <a:ext cx="5869728" cy="857400"/>
          </a:xfrm>
        </p:spPr>
        <p:txBody>
          <a:bodyPr/>
          <a:lstStyle/>
          <a:p>
            <a:r>
              <a:rPr lang="es-419" dirty="0">
                <a:solidFill>
                  <a:schemeClr val="tx1">
                    <a:lumMod val="75000"/>
                  </a:schemeClr>
                </a:solidFill>
              </a:rPr>
              <a:t>Todo Sobre Titulo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7C2A-68EB-43B7-9D38-D53E8A6B8C5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97522" y="2362201"/>
            <a:ext cx="3448896" cy="1579419"/>
          </a:xfrm>
        </p:spPr>
        <p:txBody>
          <a:bodyPr/>
          <a:lstStyle/>
          <a:p>
            <a:r>
              <a:rPr lang="es-419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Titulo 1 es la asistencia federal mas </a:t>
            </a:r>
            <a:r>
              <a:rPr lang="es-419" b="1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grande</a:t>
            </a:r>
            <a:r>
              <a:rPr lang="es-419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para las escuelas de nuestra nación.</a:t>
            </a:r>
          </a:p>
          <a:p>
            <a:r>
              <a:rPr lang="es-419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El programa sirve a </a:t>
            </a:r>
            <a:r>
              <a:rPr lang="es-419" b="1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75</a:t>
            </a:r>
            <a:r>
              <a:rPr lang="es-419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escuelas en el condado de </a:t>
            </a:r>
            <a:r>
              <a:rPr lang="es-419" dirty="0" err="1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Pinellas</a:t>
            </a:r>
            <a:r>
              <a:rPr lang="es-419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incluyendo estudiantes elegibles de </a:t>
            </a:r>
            <a:r>
              <a:rPr lang="es-419" b="1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36</a:t>
            </a:r>
            <a:r>
              <a:rPr lang="es-419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escuelas no publicas.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36877-7BFC-4772-A5EC-75F7BE7D6BF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75" y="4686994"/>
            <a:ext cx="548700" cy="3135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1030" name="Picture 6" descr="Title I - Language and Literacy Academy for Learning">
            <a:extLst>
              <a:ext uri="{FF2B5EF4-FFF2-40B4-BE49-F238E27FC236}">
                <a16:creationId xmlns:a16="http://schemas.microsoft.com/office/drawing/2014/main" id="{CC7F76EE-2126-7F27-22CA-ED9977679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27" y="1542438"/>
            <a:ext cx="3191950" cy="20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42BB7BC8-9DF3-D6BF-8C82-57B1EE660278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lide 2">
            <a:hlinkClick r:id="" action="ppaction://media"/>
            <a:extLst>
              <a:ext uri="{FF2B5EF4-FFF2-40B4-BE49-F238E27FC236}">
                <a16:creationId xmlns:a16="http://schemas.microsoft.com/office/drawing/2014/main" id="{0EB07602-8F22-4CD7-A30D-325416249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1725" y="44373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20900"/>
      </p:ext>
    </p:extLst>
  </p:cSld>
  <p:clrMapOvr>
    <a:masterClrMapping/>
  </p:clrMapOvr>
  <p:transition advTm="137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893700" y="516188"/>
            <a:ext cx="723651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sz="1800" dirty="0">
                <a:solidFill>
                  <a:schemeClr val="tx1">
                    <a:lumMod val="75000"/>
                  </a:schemeClr>
                </a:solidFill>
              </a:rPr>
              <a:t>Fin de curso de Florida (EOC)</a:t>
            </a:r>
            <a:br>
              <a:rPr lang="es-ES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</a:schemeClr>
                </a:solidFill>
              </a:rPr>
              <a:t>Evaluaciones</a:t>
            </a:r>
            <a:br>
              <a:rPr lang="es-ES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</a:schemeClr>
                </a:solidFill>
              </a:rPr>
              <a:t>(Álgebra 1, Biología, Cívica, Historia de los Estados Unidos, Geometría)</a:t>
            </a:r>
            <a:endParaRPr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1930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Para obtener más información sobre las evaluaciones estatales, visite el sitio web del Departamento de Educación de Florida,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fldoe.org/accountability/assessments.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dirty="0"/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E0FBF25-E6F3-9EC6-760B-75CDDAD4A245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318829-478E-4C2F-8835-7319BFCC4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3118" y="427810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13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63A2DF-49EA-4CB7-BD3E-065808202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182" y="1503218"/>
            <a:ext cx="5652943" cy="30793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altLang="en-US" b="1" dirty="0">
                <a:solidFill>
                  <a:schemeClr val="tx2">
                    <a:lumMod val="10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Punto de Referencia de Florida para Excelentes Estándares de Pensamiento Estudiantil  o mejor conocido como (B.E.S.T). forman el marco de todo lo que se enseña en la escuela. 
</a:t>
            </a:r>
            <a:endParaRPr lang="en-US" altLang="en-US" dirty="0">
              <a:solidFill>
                <a:schemeClr val="tx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0" indent="0">
              <a:buNone/>
            </a:pP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Curriculo</a:t>
            </a: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Basico</a:t>
            </a:r>
            <a:endParaRPr lang="en-US" altLang="en-US" dirty="0">
              <a:solidFill>
                <a:schemeClr val="tx1">
                  <a:lumMod val="50000"/>
                </a:schemeClr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lvl="1"/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Lectura</a:t>
            </a: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
</a:t>
            </a: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Matemáticas</a:t>
            </a: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
</a:t>
            </a: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Escritura</a:t>
            </a: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
</a:t>
            </a: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Ciencia</a:t>
            </a: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
</a:t>
            </a: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Ciencias</a:t>
            </a: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sociales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B8B949-4606-4387-A088-DC4201E9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18" y="358388"/>
            <a:ext cx="6234082" cy="857400"/>
          </a:xfrm>
        </p:spPr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Currículo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de la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escuela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Graphic 4" descr="Books">
            <a:extLst>
              <a:ext uri="{FF2B5EF4-FFF2-40B4-BE49-F238E27FC236}">
                <a16:creationId xmlns:a16="http://schemas.microsoft.com/office/drawing/2014/main" id="{A7283576-5785-4367-A7F5-93BF063F2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418" y="529988"/>
            <a:ext cx="685800" cy="685800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6AF3E862-4C8C-02B0-D315-4DA146195738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760F11-F616-4B03-922F-552DE35D6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45825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2427"/>
      </p:ext>
    </p:extLst>
  </p:cSld>
  <p:clrMapOvr>
    <a:masterClrMapping/>
  </p:clrMapOvr>
  <p:transition advTm="134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826B-1414-4E95-91FA-C8A67CE6D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4251"/>
            <a:ext cx="7772400" cy="1159800"/>
          </a:xfrm>
        </p:spPr>
        <p:txBody>
          <a:bodyPr/>
          <a:lstStyle/>
          <a:p>
            <a:r>
              <a:rPr lang="es-ES" sz="3600" dirty="0"/>
              <a:t>Por favor, tómese el tiempo para participar en nuestra encuesta.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DABDA-C596-4C4F-A894-1004F702B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527" y="1704051"/>
            <a:ext cx="7772400" cy="626773"/>
          </a:xfrm>
        </p:spPr>
        <p:txBody>
          <a:bodyPr/>
          <a:lstStyle/>
          <a:p>
            <a:r>
              <a:rPr lang="es-ES">
                <a:solidFill>
                  <a:srgbClr val="FF0000"/>
                </a:solidFill>
              </a:rPr>
              <a:t>Escanee el código QR a continuación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B8379-68C9-4354-89C5-D728AC4AFB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00BAE-CEEF-4577-9125-589AE4793E5C}"/>
              </a:ext>
            </a:extLst>
          </p:cNvPr>
          <p:cNvSpPr txBox="1"/>
          <p:nvPr/>
        </p:nvSpPr>
        <p:spPr>
          <a:xfrm flipH="1">
            <a:off x="2750126" y="4263617"/>
            <a:ext cx="3670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Monotype Corsiva" panose="03010101010201010101" pitchFamily="66" charset="0"/>
              </a:rPr>
              <a:t>¡Sus comentarios son muy apreciados!
</a:t>
            </a:r>
            <a:endParaRPr lang="en-US" sz="2000" dirty="0">
              <a:latin typeface="Monotype Corsiva" panose="03010101010201010101" pitchFamily="66" charset="0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BA5D9BC8-0419-36C7-423D-DCF983605525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QRCode for Family Survey on Title I Annual Meeting 2022">
            <a:extLst>
              <a:ext uri="{FF2B5EF4-FFF2-40B4-BE49-F238E27FC236}">
                <a16:creationId xmlns:a16="http://schemas.microsoft.com/office/drawing/2014/main" id="{90C72B66-EF57-44CC-9761-C258F851E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65" y="2206438"/>
            <a:ext cx="1750904" cy="17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9A8C4C-240C-4ABF-9C20-91473B212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4229" y="44944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63582"/>
      </p:ext>
    </p:extLst>
  </p:cSld>
  <p:clrMapOvr>
    <a:masterClrMapping/>
  </p:clrMapOvr>
  <p:transition advTm="1102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"/>
          <p:cNvSpPr txBox="1">
            <a:spLocks noGrp="1"/>
          </p:cNvSpPr>
          <p:nvPr>
            <p:ph type="title"/>
          </p:nvPr>
        </p:nvSpPr>
        <p:spPr>
          <a:xfrm>
            <a:off x="833898" y="147633"/>
            <a:ext cx="6431606" cy="7772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419" sz="2800" dirty="0">
                <a:solidFill>
                  <a:schemeClr val="tx1"/>
                </a:solidFill>
              </a:rPr>
              <a:t>Proceso de Financiamiento de Titulo I</a:t>
            </a:r>
            <a:endParaRPr lang="es-419" sz="2800" dirty="0"/>
          </a:p>
        </p:txBody>
      </p:sp>
      <p:sp>
        <p:nvSpPr>
          <p:cNvPr id="429" name="Google Shape;429;p39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30" name="Google Shape;430;p39"/>
          <p:cNvSpPr/>
          <p:nvPr/>
        </p:nvSpPr>
        <p:spPr>
          <a:xfrm>
            <a:off x="833899" y="2140424"/>
            <a:ext cx="795305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39"/>
          <p:cNvSpPr/>
          <p:nvPr/>
        </p:nvSpPr>
        <p:spPr>
          <a:xfrm>
            <a:off x="893700" y="2196112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9"/>
          <p:cNvSpPr/>
          <p:nvPr/>
        </p:nvSpPr>
        <p:spPr>
          <a:xfrm rot="8100000">
            <a:off x="2717838" y="1666722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9"/>
          <p:cNvSpPr/>
          <p:nvPr/>
        </p:nvSpPr>
        <p:spPr>
          <a:xfrm>
            <a:off x="2798618" y="1773982"/>
            <a:ext cx="173182" cy="17149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9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39"/>
          <p:cNvSpPr/>
          <p:nvPr/>
        </p:nvSpPr>
        <p:spPr>
          <a:xfrm rot="8100000">
            <a:off x="4754353" y="1592906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9"/>
          <p:cNvSpPr/>
          <p:nvPr/>
        </p:nvSpPr>
        <p:spPr>
          <a:xfrm flipH="1">
            <a:off x="4821381" y="1682634"/>
            <a:ext cx="207819" cy="17213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9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p39"/>
          <p:cNvSpPr/>
          <p:nvPr/>
        </p:nvSpPr>
        <p:spPr>
          <a:xfrm rot="8100000">
            <a:off x="6782428" y="1619084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9"/>
          <p:cNvSpPr/>
          <p:nvPr/>
        </p:nvSpPr>
        <p:spPr>
          <a:xfrm rot="-2700000">
            <a:off x="5870488" y="3554921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"/>
          <p:cNvSpPr/>
          <p:nvPr/>
        </p:nvSpPr>
        <p:spPr>
          <a:xfrm flipH="1">
            <a:off x="5970810" y="3644780"/>
            <a:ext cx="134100" cy="13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39"/>
          <p:cNvSpPr/>
          <p:nvPr/>
        </p:nvSpPr>
        <p:spPr>
          <a:xfrm rot="-2700000">
            <a:off x="3773903" y="3489517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9"/>
          <p:cNvSpPr/>
          <p:nvPr/>
        </p:nvSpPr>
        <p:spPr>
          <a:xfrm>
            <a:off x="3823512" y="3526971"/>
            <a:ext cx="235526" cy="24597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9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p39"/>
          <p:cNvSpPr txBox="1"/>
          <p:nvPr/>
        </p:nvSpPr>
        <p:spPr>
          <a:xfrm>
            <a:off x="2362478" y="1265271"/>
            <a:ext cx="1045461" cy="27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en-US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Gobierno</a:t>
            </a:r>
            <a:r>
              <a:rPr lang="en-US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federal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39"/>
          <p:cNvSpPr txBox="1"/>
          <p:nvPr/>
        </p:nvSpPr>
        <p:spPr>
          <a:xfrm>
            <a:off x="4278525" y="976278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es-ES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Escuelas del Condado de </a:t>
            </a:r>
            <a:r>
              <a:rPr lang="es-ES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Pinellas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p39"/>
          <p:cNvSpPr txBox="1"/>
          <p:nvPr/>
        </p:nvSpPr>
        <p:spPr>
          <a:xfrm>
            <a:off x="6306599" y="1000691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en-US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Aumento</a:t>
            </a:r>
            <a:r>
              <a:rPr lang="en-US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del </a:t>
            </a:r>
            <a:r>
              <a:rPr lang="en-US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rendimiento</a:t>
            </a:r>
            <a:r>
              <a:rPr lang="en-US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estudiantil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39"/>
          <p:cNvSpPr txBox="1"/>
          <p:nvPr/>
        </p:nvSpPr>
        <p:spPr>
          <a:xfrm>
            <a:off x="3367708" y="3958993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s-ES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Departamento de Educación de Florida 
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8" name="Google Shape;448;p39"/>
          <p:cNvSpPr txBox="1"/>
          <p:nvPr/>
        </p:nvSpPr>
        <p:spPr>
          <a:xfrm>
            <a:off x="5405899" y="3961622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Pinellas Gulf Coast Academy</a:t>
            </a:r>
            <a:endParaRPr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F535D51E-BC7F-47AB-B7ED-A35A8CD84035}"/>
              </a:ext>
            </a:extLst>
          </p:cNvPr>
          <p:cNvSpPr/>
          <p:nvPr/>
        </p:nvSpPr>
        <p:spPr>
          <a:xfrm>
            <a:off x="6883990" y="1733225"/>
            <a:ext cx="131619" cy="147001"/>
          </a:xfrm>
          <a:prstGeom prst="star5">
            <a:avLst>
              <a:gd name="adj" fmla="val 22634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DC86F1-85B2-4EA9-9C4B-571BBFCE9211}"/>
              </a:ext>
            </a:extLst>
          </p:cNvPr>
          <p:cNvSpPr/>
          <p:nvPr/>
        </p:nvSpPr>
        <p:spPr>
          <a:xfrm>
            <a:off x="5915872" y="3604108"/>
            <a:ext cx="2439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</a:t>
            </a: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DB35AB53-17C4-2B78-82A8-518D880F12D1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de 3">
            <a:hlinkClick r:id="" action="ppaction://media"/>
            <a:extLst>
              <a:ext uri="{FF2B5EF4-FFF2-40B4-BE49-F238E27FC236}">
                <a16:creationId xmlns:a16="http://schemas.microsoft.com/office/drawing/2014/main" id="{6248CC03-1069-49B6-9818-A530662B7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1029" y="429278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645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8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/>
          <p:nvPr/>
        </p:nvSpPr>
        <p:spPr>
          <a:xfrm>
            <a:off x="893700" y="2675"/>
            <a:ext cx="2483700" cy="234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ctrTitle" idx="4294967295"/>
          </p:nvPr>
        </p:nvSpPr>
        <p:spPr>
          <a:xfrm>
            <a:off x="778225" y="2383444"/>
            <a:ext cx="748885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800" dirty="0" err="1">
                <a:solidFill>
                  <a:schemeClr val="lt1"/>
                </a:solidFill>
              </a:rPr>
              <a:t>Recursos</a:t>
            </a:r>
            <a:r>
              <a:rPr lang="en-US" sz="4800" dirty="0">
                <a:solidFill>
                  <a:schemeClr val="lt1"/>
                </a:solidFill>
              </a:rPr>
              <a:t> </a:t>
            </a:r>
            <a:r>
              <a:rPr lang="en-US" sz="4800" dirty="0" err="1">
                <a:solidFill>
                  <a:schemeClr val="lt1"/>
                </a:solidFill>
              </a:rPr>
              <a:t>suplementarios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4294967295"/>
          </p:nvPr>
        </p:nvSpPr>
        <p:spPr>
          <a:xfrm>
            <a:off x="778225" y="3435185"/>
            <a:ext cx="662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Definición: se proporciona además de lo que ya está presente o disponible para completarlo o mejorarlo.</a:t>
            </a:r>
            <a:r>
              <a:rPr lang="es-ES" dirty="0">
                <a:solidFill>
                  <a:schemeClr val="bg1"/>
                </a:solidFill>
              </a:rPr>
              <a:t>
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" name="Graphic 4" descr="Cheers">
            <a:extLst>
              <a:ext uri="{FF2B5EF4-FFF2-40B4-BE49-F238E27FC236}">
                <a16:creationId xmlns:a16="http://schemas.microsoft.com/office/drawing/2014/main" id="{85C5E274-0471-44FC-845C-70E147DA9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5984" y="451104"/>
            <a:ext cx="1438656" cy="1426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B6F3A-4037-49C3-854B-F56FA8374D32}"/>
              </a:ext>
            </a:extLst>
          </p:cNvPr>
          <p:cNvSpPr txBox="1"/>
          <p:nvPr/>
        </p:nvSpPr>
        <p:spPr>
          <a:xfrm>
            <a:off x="7053581" y="4696933"/>
            <a:ext cx="14269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lt1"/>
                </a:solidFill>
              </a:rPr>
              <a:t>https://languages.oup.com/</a:t>
            </a:r>
          </a:p>
          <a:p>
            <a:endParaRPr lang="en-US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45AC6702-5F3C-1662-D87E-341F7E98A353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834A5FD0-C16F-4AC3-98C7-AB82AC2C5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4229" y="421998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3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>
            <a:spLocks noGrp="1"/>
          </p:cNvSpPr>
          <p:nvPr>
            <p:ph type="title"/>
          </p:nvPr>
        </p:nvSpPr>
        <p:spPr>
          <a:xfrm>
            <a:off x="326571" y="358388"/>
            <a:ext cx="752980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>
                <a:solidFill>
                  <a:schemeClr val="tx1"/>
                </a:solidFill>
              </a:rPr>
              <a:t>Título I Planificación y aportes en toda la escuela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43" name="Google Shape;243;p28"/>
          <p:cNvGrpSpPr/>
          <p:nvPr/>
        </p:nvGrpSpPr>
        <p:grpSpPr>
          <a:xfrm>
            <a:off x="5632317" y="2002063"/>
            <a:ext cx="3305700" cy="2612288"/>
            <a:chOff x="5632317" y="1189775"/>
            <a:chExt cx="3305700" cy="3483050"/>
          </a:xfrm>
        </p:grpSpPr>
        <p:sp>
          <p:nvSpPr>
            <p:cNvPr id="244" name="Google Shape;244;p28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SzPts val="1100"/>
              </a:pPr>
              <a:r>
                <a:rPr lang="en-US" sz="2400" dirty="0" err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Último</a:t>
              </a:r>
              <a:endParaRPr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5" name="Google Shape;245;p28"/>
            <p:cNvSpPr txBox="1"/>
            <p:nvPr/>
          </p:nvSpPr>
          <p:spPr>
            <a:xfrm>
              <a:off x="6167062" y="2000859"/>
              <a:ext cx="2236201" cy="2671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s-ES" dirty="0">
                  <a:solidFill>
                    <a:schemeClr val="tx1">
                      <a:lumMod val="75000"/>
                    </a:schemeClr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Todas las escuelas del Título I deben documentar que los padres están involucrados en el proceso de planificación de toda la escuela.
</a:t>
              </a:r>
              <a:endParaRPr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6" name="Google Shape;246;p28"/>
          <p:cNvGrpSpPr/>
          <p:nvPr/>
        </p:nvGrpSpPr>
        <p:grpSpPr>
          <a:xfrm>
            <a:off x="53199" y="2002224"/>
            <a:ext cx="3546900" cy="2612127"/>
            <a:chOff x="0" y="1189989"/>
            <a:chExt cx="3546900" cy="3482836"/>
          </a:xfrm>
        </p:grpSpPr>
        <p:sp>
          <p:nvSpPr>
            <p:cNvPr id="247" name="Google Shape;247;p28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SzPts val="1100"/>
              </a:pPr>
              <a:r>
                <a:rPr lang="en-US" sz="2400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Primero</a:t>
              </a:r>
              <a:endParaRPr sz="24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48" name="Google Shape;248;p28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9" name="Google Shape;249;p28"/>
          <p:cNvGrpSpPr/>
          <p:nvPr/>
        </p:nvGrpSpPr>
        <p:grpSpPr>
          <a:xfrm>
            <a:off x="2944204" y="2002063"/>
            <a:ext cx="3305700" cy="2654486"/>
            <a:chOff x="2944204" y="1189775"/>
            <a:chExt cx="3305700" cy="3539314"/>
          </a:xfrm>
        </p:grpSpPr>
        <p:sp>
          <p:nvSpPr>
            <p:cNvPr id="250" name="Google Shape;250;p28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SzPts val="1100"/>
              </a:pPr>
              <a:r>
                <a:rPr lang="en-US" sz="2400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Segundo</a:t>
              </a:r>
              <a:endParaRPr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28"/>
            <p:cNvSpPr txBox="1"/>
            <p:nvPr/>
          </p:nvSpPr>
          <p:spPr>
            <a:xfrm>
              <a:off x="3366425" y="2000859"/>
              <a:ext cx="2325773" cy="2728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s-ES" dirty="0">
                  <a:solidFill>
                    <a:schemeClr val="tx1">
                      <a:lumMod val="75000"/>
                    </a:schemeClr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Asista a reuniones/ capacitaciones en línea o en persona y se completan encuestas para proporcionar información sobre el financiamiento del Título I.
</a:t>
              </a:r>
              <a:endParaRPr sz="12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2" name="Google Shape;252;p2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26A15A-AB8B-461E-B4CC-2F680DF8B07A}"/>
              </a:ext>
            </a:extLst>
          </p:cNvPr>
          <p:cNvSpPr/>
          <p:nvPr/>
        </p:nvSpPr>
        <p:spPr>
          <a:xfrm>
            <a:off x="851028" y="2654338"/>
            <a:ext cx="19915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Indagamos la opinión de escuelas, familias y miembros de la comunidad para determinar cómo se utilizan los fondos del Título I en función de una evaluación de necesidades. 
</a:t>
            </a:r>
            <a:endParaRPr lang="en-US" dirty="0">
              <a:solidFill>
                <a:schemeClr val="tx1">
                  <a:lumMod val="75000"/>
                </a:schemeClr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2848199-698A-DABF-ACDD-4AB2811C8B1A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167AE7B1-AD96-45DA-ACFF-9D4CB6654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2692" y="429053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3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6584-6FC8-4CFE-ABC7-CA3DA944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343" y="358388"/>
            <a:ext cx="6126422" cy="8574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Presupuesto</a:t>
            </a:r>
            <a:r>
              <a:rPr lang="en-US" dirty="0">
                <a:solidFill>
                  <a:schemeClr val="tx1"/>
                </a:solidFill>
              </a:rPr>
              <a:t> escolar de </a:t>
            </a:r>
            <a:r>
              <a:rPr lang="en-US" dirty="0" err="1">
                <a:solidFill>
                  <a:schemeClr val="tx1"/>
                </a:solidFill>
              </a:rPr>
              <a:t>Titulo</a:t>
            </a:r>
            <a:r>
              <a:rPr lang="en-US" dirty="0">
                <a:solidFill>
                  <a:schemeClr val="tx1"/>
                </a:solidFill>
              </a:rPr>
              <a:t> 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65C816-4D0F-4FD9-9F2C-734D99E57C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85E29F-2C64-49C1-AD16-7CD5491C723C}"/>
              </a:ext>
            </a:extLst>
          </p:cNvPr>
          <p:cNvSpPr/>
          <p:nvPr/>
        </p:nvSpPr>
        <p:spPr>
          <a:xfrm>
            <a:off x="1066801" y="1587931"/>
            <a:ext cx="6428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" dirty="0" err="1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Pinellas</a:t>
            </a:r>
            <a:r>
              <a:rPr lang="es-ES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Gulf</a:t>
            </a:r>
            <a:r>
              <a:rPr lang="es-ES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Coast</a:t>
            </a:r>
            <a:r>
              <a:rPr lang="es-ES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Academy</a:t>
            </a:r>
            <a:r>
              <a:rPr lang="es-ES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ES" dirty="0">
                <a:solidFill>
                  <a:schemeClr val="tx2">
                    <a:lumMod val="10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recibe </a:t>
            </a:r>
            <a:r>
              <a:rPr lang="es-ES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17,000 dólares </a:t>
            </a:r>
            <a:r>
              <a:rPr lang="es-ES" dirty="0">
                <a:solidFill>
                  <a:schemeClr val="tx2">
                    <a:lumMod val="10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para pagar recursos y programas suplementarios para aumentar el rendimiento estudiantil.</a:t>
            </a:r>
          </a:p>
          <a:p>
            <a:pPr marL="0" indent="0">
              <a:buNone/>
            </a:pPr>
            <a:r>
              <a:rPr lang="es-ES" dirty="0">
                <a:solidFill>
                  <a:schemeClr val="tx2">
                    <a:lumMod val="10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
	</a:t>
            </a:r>
            <a:r>
              <a:rPr lang="es-ES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Desarrollo Profesional 
	Soporte Tecnológico
	Materiales y recursos de instrucción suplementarios </a:t>
            </a:r>
            <a:endParaRPr lang="en-US" dirty="0">
              <a:solidFill>
                <a:srgbClr val="FF0000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pic>
        <p:nvPicPr>
          <p:cNvPr id="5" name="Graphic 4" descr="Money">
            <a:extLst>
              <a:ext uri="{FF2B5EF4-FFF2-40B4-BE49-F238E27FC236}">
                <a16:creationId xmlns:a16="http://schemas.microsoft.com/office/drawing/2014/main" id="{DBABE446-B20A-4145-8889-C6BD3CC0E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816" y="476010"/>
            <a:ext cx="616528" cy="622156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AC6DEB86-A807-A2A9-E635-3F4A912DE015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de 6">
            <a:hlinkClick r:id="" action="ppaction://media"/>
            <a:extLst>
              <a:ext uri="{FF2B5EF4-FFF2-40B4-BE49-F238E27FC236}">
                <a16:creationId xmlns:a16="http://schemas.microsoft.com/office/drawing/2014/main" id="{5F7937E7-04D6-4D63-9A35-4BBFDAB83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4229" y="42482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2871"/>
      </p:ext>
    </p:extLst>
  </p:cSld>
  <p:clrMapOvr>
    <a:masterClrMapping/>
  </p:clrMapOvr>
  <p:transition advTm="1699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EDC6A04-F048-4DD3-A967-1B488BB5B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352590"/>
              </p:ext>
            </p:extLst>
          </p:nvPr>
        </p:nvGraphicFramePr>
        <p:xfrm>
          <a:off x="4431792" y="724937"/>
          <a:ext cx="3962400" cy="4054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3692DB-C52F-4B0E-AC8B-F71726B5B957}"/>
              </a:ext>
            </a:extLst>
          </p:cNvPr>
          <p:cNvSpPr/>
          <p:nvPr/>
        </p:nvSpPr>
        <p:spPr>
          <a:xfrm>
            <a:off x="516715" y="1432158"/>
            <a:ext cx="3915077" cy="222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Asignación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total - $17,000
</a:t>
            </a:r>
            <a:r>
              <a:rPr lang="en-US" sz="2400" dirty="0" err="1">
                <a:solidFill>
                  <a:schemeClr val="accent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Compromiso</a:t>
            </a:r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familiar- 5000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289"/>
              </a:spcBef>
            </a:pP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Formación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profesorado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- 12000
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1DCEF-D392-4A2F-ABFE-955D4C38D101}"/>
              </a:ext>
            </a:extLst>
          </p:cNvPr>
          <p:cNvSpPr txBox="1"/>
          <p:nvPr/>
        </p:nvSpPr>
        <p:spPr>
          <a:xfrm>
            <a:off x="2202782" y="417160"/>
            <a:ext cx="5411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Presupuesto de La Escuela A+ Título I Participación de los Padres y la Familia 2022-23
</a:t>
            </a:r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5278E5CE-B401-E8A5-1C32-4B3391D0BD26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68C2B7-C898-4BBB-96C1-D9D652D9D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8727" y="43728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72113"/>
      </p:ext>
    </p:extLst>
  </p:cSld>
  <p:clrMapOvr>
    <a:masterClrMapping/>
  </p:clrMapOvr>
  <p:transition advTm="122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8781-5249-47EB-9DFA-BFAA607F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dirty="0">
                <a:solidFill>
                  <a:schemeClr val="tx1">
                    <a:lumMod val="75000"/>
                  </a:schemeClr>
                </a:solidFill>
              </a:rPr>
              <a:t>El derecho de los padres a saber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96436-80EE-4F91-9962-552005F5A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2BEB1D-C138-426E-8B68-A5051D5B9655}"/>
              </a:ext>
            </a:extLst>
          </p:cNvPr>
          <p:cNvSpPr/>
          <p:nvPr/>
        </p:nvSpPr>
        <p:spPr>
          <a:xfrm>
            <a:off x="893699" y="1273344"/>
            <a:ext cx="50399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Como padre de un estudiante que asiste a una Escuela Pública de la Escuela del Condado de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Pinellas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, usted tiene derecho a... 
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12" name="Text Placeholder 2">
            <a:extLst>
              <a:ext uri="{FF2B5EF4-FFF2-40B4-BE49-F238E27FC236}">
                <a16:creationId xmlns:a16="http://schemas.microsoft.com/office/drawing/2014/main" id="{9E660889-5894-5B32-59F8-8BC26098C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2319679"/>
              </p:ext>
            </p:extLst>
          </p:nvPr>
        </p:nvGraphicFramePr>
        <p:xfrm>
          <a:off x="762000" y="1796564"/>
          <a:ext cx="3726873" cy="3129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098" name="Picture 2" descr="If parents believe they can boost child development, they can change their  kids' outcomes | University of Chicago News">
            <a:extLst>
              <a:ext uri="{FF2B5EF4-FFF2-40B4-BE49-F238E27FC236}">
                <a16:creationId xmlns:a16="http://schemas.microsoft.com/office/drawing/2014/main" id="{63DCDBB5-7929-25FC-85CC-D7709EF62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60" y="2017115"/>
            <a:ext cx="2997497" cy="25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041B9675-DF26-990B-EC29-386EF6C84A3C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de 8">
            <a:hlinkClick r:id="" action="ppaction://media"/>
            <a:extLst>
              <a:ext uri="{FF2B5EF4-FFF2-40B4-BE49-F238E27FC236}">
                <a16:creationId xmlns:a16="http://schemas.microsoft.com/office/drawing/2014/main" id="{066AEF2E-6BB7-468C-ACCA-158AE64C0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2875" y="42905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4281"/>
      </p:ext>
    </p:extLst>
  </p:cSld>
  <p:clrMapOvr>
    <a:masterClrMapping/>
  </p:clrMapOvr>
  <p:transition advTm="3348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4BF7F-0F86-4770-8EC3-BD7132C9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48" y="238599"/>
            <a:ext cx="7149044" cy="531846"/>
          </a:xfrm>
        </p:spPr>
        <p:txBody>
          <a:bodyPr/>
          <a:lstStyle/>
          <a:p>
            <a:r>
              <a:rPr lang="es-ES" altLang="en-US" sz="2400" dirty="0">
                <a:solidFill>
                  <a:schemeClr val="tx1"/>
                </a:solidFill>
              </a:rPr>
              <a:t>Trabajando juntos para el éxito de los estudiantes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7A87B-31D1-4724-B5AD-5EDCF2E67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548" y="894697"/>
            <a:ext cx="6462600" cy="3552300"/>
          </a:xfrm>
        </p:spPr>
        <p:txBody>
          <a:bodyPr/>
          <a:lstStyle/>
          <a:p>
            <a:pPr marL="0" indent="0" algn="just">
              <a:buClr>
                <a:schemeClr val="accent3"/>
              </a:buClr>
              <a:buNone/>
              <a:defRPr/>
            </a:pP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Como padre del Título I, usted tiene derecho a participar en el desarrollo de los siguientes planes y documentos para nuestra escuela que se pueden encontrar en nuestro sitio web (insertar sitio web), así como en la Estación para Padres ubicada en la </a:t>
            </a:r>
            <a:r>
              <a:rPr lang="es-ES" sz="1200" dirty="0">
                <a:solidFill>
                  <a:srgbClr val="FF0000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oficina principal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.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B65BF-0CDC-4772-B5B3-E91097663A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grpSp>
        <p:nvGrpSpPr>
          <p:cNvPr id="5" name="Google Shape;1121;p48">
            <a:extLst>
              <a:ext uri="{FF2B5EF4-FFF2-40B4-BE49-F238E27FC236}">
                <a16:creationId xmlns:a16="http://schemas.microsoft.com/office/drawing/2014/main" id="{249E88CB-52ED-4BAD-B6F6-8CD1D88F8F0B}"/>
              </a:ext>
            </a:extLst>
          </p:cNvPr>
          <p:cNvGrpSpPr/>
          <p:nvPr/>
        </p:nvGrpSpPr>
        <p:grpSpPr>
          <a:xfrm>
            <a:off x="2822448" y="2081041"/>
            <a:ext cx="3308939" cy="2567124"/>
            <a:chOff x="5926265" y="4424051"/>
            <a:chExt cx="720246" cy="720181"/>
          </a:xfrm>
        </p:grpSpPr>
        <p:sp>
          <p:nvSpPr>
            <p:cNvPr id="6" name="Google Shape;1122;p48">
              <a:extLst>
                <a:ext uri="{FF2B5EF4-FFF2-40B4-BE49-F238E27FC236}">
                  <a16:creationId xmlns:a16="http://schemas.microsoft.com/office/drawing/2014/main" id="{A7ABF7FB-7E02-4C63-89A0-4283D9FF9418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23;p48">
              <a:extLst>
                <a:ext uri="{FF2B5EF4-FFF2-40B4-BE49-F238E27FC236}">
                  <a16:creationId xmlns:a16="http://schemas.microsoft.com/office/drawing/2014/main" id="{76B96400-71C4-4C7B-B739-70A9E9476991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4;p48">
              <a:extLst>
                <a:ext uri="{FF2B5EF4-FFF2-40B4-BE49-F238E27FC236}">
                  <a16:creationId xmlns:a16="http://schemas.microsoft.com/office/drawing/2014/main" id="{2BF89D36-E59D-4F4C-A7E6-1EC1D2FCF48D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5;p48">
              <a:extLst>
                <a:ext uri="{FF2B5EF4-FFF2-40B4-BE49-F238E27FC236}">
                  <a16:creationId xmlns:a16="http://schemas.microsoft.com/office/drawing/2014/main" id="{B1592E36-77DA-4C5C-B62F-EC7418BDEE86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DE6555-8DFE-4888-8690-9E31CCCA6A42}"/>
              </a:ext>
            </a:extLst>
          </p:cNvPr>
          <p:cNvSpPr/>
          <p:nvPr/>
        </p:nvSpPr>
        <p:spPr>
          <a:xfrm>
            <a:off x="3112992" y="2363923"/>
            <a:ext cx="1261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Plan de Mejoramiento Escolar (SIP)</a:t>
            </a:r>
            <a:endParaRPr lang="en-US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86531B-498B-40A7-BEC8-1C2D66EC35AC}"/>
              </a:ext>
            </a:extLst>
          </p:cNvPr>
          <p:cNvSpPr/>
          <p:nvPr/>
        </p:nvSpPr>
        <p:spPr>
          <a:xfrm>
            <a:off x="4742688" y="2349215"/>
            <a:ext cx="11112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Plan Escolar </a:t>
            </a:r>
            <a:r>
              <a:rPr lang="en-US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Título</a:t>
            </a:r>
            <a:r>
              <a:rPr lang="en-US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I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5F4F0C-A5FD-4A46-9B8D-C4FDC3C0F2D9}"/>
              </a:ext>
            </a:extLst>
          </p:cNvPr>
          <p:cNvSpPr/>
          <p:nvPr/>
        </p:nvSpPr>
        <p:spPr>
          <a:xfrm>
            <a:off x="3157728" y="3419948"/>
            <a:ext cx="12986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Plan de Participación de los Padres y la Familia (PFEP)</a:t>
            </a:r>
            <a:endParaRPr lang="en-US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977F7D-52EC-4ABB-B6B2-006ECD2B9A92}"/>
              </a:ext>
            </a:extLst>
          </p:cNvPr>
          <p:cNvSpPr/>
          <p:nvPr/>
        </p:nvSpPr>
        <p:spPr>
          <a:xfrm>
            <a:off x="4742688" y="3434001"/>
            <a:ext cx="11112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Compacto</a:t>
            </a:r>
            <a:r>
              <a:rPr lang="en-US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Escuela-Padre-</a:t>
            </a:r>
            <a:r>
              <a:rPr lang="en-US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Estudiante</a:t>
            </a:r>
            <a:r>
              <a:rPr lang="en-US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
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6136C996-F299-8CCA-6EE2-BD8E0CB58A08}"/>
              </a:ext>
            </a:extLst>
          </p:cNvPr>
          <p:cNvSpPr/>
          <p:nvPr/>
        </p:nvSpPr>
        <p:spPr>
          <a:xfrm>
            <a:off x="8220269" y="195943"/>
            <a:ext cx="597160" cy="53184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ide 9">
            <a:hlinkClick r:id="" action="ppaction://media"/>
            <a:extLst>
              <a:ext uri="{FF2B5EF4-FFF2-40B4-BE49-F238E27FC236}">
                <a16:creationId xmlns:a16="http://schemas.microsoft.com/office/drawing/2014/main" id="{3EDD2871-CB45-46B1-AEB2-33686502F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5621" y="4279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81896"/>
      </p:ext>
    </p:extLst>
  </p:cSld>
  <p:clrMapOvr>
    <a:masterClrMapping/>
  </p:clrMapOvr>
  <p:transition advTm="245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0D05F42DCE5F41BA98C1E3C76951A5" ma:contentTypeVersion="14" ma:contentTypeDescription="Create a new document." ma:contentTypeScope="" ma:versionID="cdf6adbe723418b53371df8d0bc5cb94">
  <xsd:schema xmlns:xsd="http://www.w3.org/2001/XMLSchema" xmlns:xs="http://www.w3.org/2001/XMLSchema" xmlns:p="http://schemas.microsoft.com/office/2006/metadata/properties" xmlns:ns3="6523768a-510f-4eb0-b684-92afb1ab3bc5" xmlns:ns4="059d6634-5425-4b23-95a0-a2ad726adbba" targetNamespace="http://schemas.microsoft.com/office/2006/metadata/properties" ma:root="true" ma:fieldsID="5dee5777ecd7482535b17fb556d4033f" ns3:_="" ns4:_="">
    <xsd:import namespace="6523768a-510f-4eb0-b684-92afb1ab3bc5"/>
    <xsd:import namespace="059d6634-5425-4b23-95a0-a2ad726adb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23768a-510f-4eb0-b684-92afb1ab3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d6634-5425-4b23-95a0-a2ad726adb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974530-AC96-431F-AD8D-2C022D30E692}">
  <ds:schemaRefs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59d6634-5425-4b23-95a0-a2ad726adbba"/>
    <ds:schemaRef ds:uri="6523768a-510f-4eb0-b684-92afb1ab3bc5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180FDF2-C9AC-4C33-ADDF-8BF4FDD361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23768a-510f-4eb0-b684-92afb1ab3bc5"/>
    <ds:schemaRef ds:uri="059d6634-5425-4b23-95a0-a2ad726adb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BC683C-F712-4285-83F9-47B438E009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26722</TotalTime>
  <Words>1773</Words>
  <Application>Microsoft Office PowerPoint</Application>
  <PresentationFormat>On-screen Show (16:9)</PresentationFormat>
  <Paragraphs>154</Paragraphs>
  <Slides>22</Slides>
  <Notes>21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Times New Roman</vt:lpstr>
      <vt:lpstr>Raleway</vt:lpstr>
      <vt:lpstr>Arial</vt:lpstr>
      <vt:lpstr>Lato</vt:lpstr>
      <vt:lpstr>Wingdings 2</vt:lpstr>
      <vt:lpstr>Nirmala UI Semilight</vt:lpstr>
      <vt:lpstr>Calibri</vt:lpstr>
      <vt:lpstr>Nirmala UI</vt:lpstr>
      <vt:lpstr>Monotype Corsiva</vt:lpstr>
      <vt:lpstr>Antonio template</vt:lpstr>
      <vt:lpstr>Reunión Anual de Titulo 1 para Padres</vt:lpstr>
      <vt:lpstr>Todo Sobre Titulo I</vt:lpstr>
      <vt:lpstr>Proceso de Financiamiento de Titulo I</vt:lpstr>
      <vt:lpstr>Recursos suplementarios</vt:lpstr>
      <vt:lpstr>Título I Planificación y aportes en toda la escuela</vt:lpstr>
      <vt:lpstr>Presupuesto escolar de Titulo I</vt:lpstr>
      <vt:lpstr>PowerPoint Presentation</vt:lpstr>
      <vt:lpstr>El derecho de los padres a saber</vt:lpstr>
      <vt:lpstr>Trabajando juntos para el éxito de los estudiantes</vt:lpstr>
      <vt:lpstr>Compacto Padre-Escuela-Estudiante</vt:lpstr>
      <vt:lpstr>PowerPoint Presentation</vt:lpstr>
      <vt:lpstr>Plan de Participación de los Padres y la Familia (PFEP)</vt:lpstr>
      <vt:lpstr>Consejo Asesor de Padres (PAC)</vt:lpstr>
      <vt:lpstr>Video de reclutamiento: ¡Te queremos!</vt:lpstr>
      <vt:lpstr>PowerPoint Presentation</vt:lpstr>
      <vt:lpstr>Responsabilidad </vt:lpstr>
      <vt:lpstr>PowerPoint Presentation</vt:lpstr>
      <vt:lpstr>PowerPoint Presentation</vt:lpstr>
      <vt:lpstr>Nueva evaluación: FAST
</vt:lpstr>
      <vt:lpstr>Fin de curso de Florida (EOC) Evaluaciones (Álgebra 1, Biología, Cívica, Historia de los Estados Unidos, Geometría)</vt:lpstr>
      <vt:lpstr>Currículo de la escuela</vt:lpstr>
      <vt:lpstr>Por favor, tómese el tiempo para participar en nuestra encuesta.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 Annual Parent Meeting</dc:title>
  <dc:creator>Petitbois Merlande</dc:creator>
  <cp:lastModifiedBy>Solinsky Bonnie</cp:lastModifiedBy>
  <cp:revision>74</cp:revision>
  <cp:lastPrinted>2021-07-28T13:58:00Z</cp:lastPrinted>
  <dcterms:modified xsi:type="dcterms:W3CDTF">2022-08-30T11:50:20Z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0x010100620D05F42DCE5F41BA98C1E3C76951A5</vt:lpwstr>
  </property>
</Properties>
</file>